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1" r:id="rId2"/>
    <p:sldId id="284" r:id="rId3"/>
    <p:sldId id="312" r:id="rId4"/>
    <p:sldId id="293" r:id="rId5"/>
    <p:sldId id="294" r:id="rId6"/>
    <p:sldId id="295" r:id="rId7"/>
    <p:sldId id="296" r:id="rId8"/>
    <p:sldId id="313" r:id="rId9"/>
    <p:sldId id="314" r:id="rId10"/>
    <p:sldId id="297" r:id="rId11"/>
    <p:sldId id="315" r:id="rId12"/>
    <p:sldId id="298" r:id="rId13"/>
    <p:sldId id="316" r:id="rId14"/>
    <p:sldId id="317" r:id="rId15"/>
    <p:sldId id="300" r:id="rId16"/>
    <p:sldId id="318" r:id="rId17"/>
    <p:sldId id="311" r:id="rId18"/>
    <p:sldId id="350" r:id="rId19"/>
    <p:sldId id="259" r:id="rId20"/>
    <p:sldId id="276" r:id="rId21"/>
    <p:sldId id="319" r:id="rId22"/>
    <p:sldId id="277" r:id="rId23"/>
    <p:sldId id="278" r:id="rId24"/>
    <p:sldId id="275" r:id="rId25"/>
    <p:sldId id="261" r:id="rId26"/>
    <p:sldId id="262" r:id="rId27"/>
    <p:sldId id="264" r:id="rId28"/>
    <p:sldId id="263" r:id="rId29"/>
    <p:sldId id="337" r:id="rId30"/>
    <p:sldId id="343" r:id="rId31"/>
    <p:sldId id="345" r:id="rId32"/>
    <p:sldId id="346" r:id="rId33"/>
    <p:sldId id="347" r:id="rId34"/>
    <p:sldId id="279" r:id="rId35"/>
    <p:sldId id="332" r:id="rId36"/>
    <p:sldId id="338" r:id="rId37"/>
    <p:sldId id="329" r:id="rId38"/>
    <p:sldId id="330" r:id="rId39"/>
    <p:sldId id="331" r:id="rId40"/>
    <p:sldId id="339" r:id="rId41"/>
    <p:sldId id="340" r:id="rId42"/>
    <p:sldId id="341" r:id="rId43"/>
    <p:sldId id="344" r:id="rId44"/>
    <p:sldId id="306" r:id="rId45"/>
    <p:sldId id="334" r:id="rId46"/>
    <p:sldId id="307" r:id="rId47"/>
    <p:sldId id="335" r:id="rId48"/>
    <p:sldId id="287" r:id="rId49"/>
    <p:sldId id="289" r:id="rId50"/>
    <p:sldId id="349" r:id="rId51"/>
    <p:sldId id="324" r:id="rId52"/>
    <p:sldId id="348" r:id="rId53"/>
    <p:sldId id="325" r:id="rId54"/>
    <p:sldId id="326" r:id="rId55"/>
    <p:sldId id="327" r:id="rId56"/>
    <p:sldId id="303" r:id="rId57"/>
    <p:sldId id="292"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8B00BE-F6B3-41F3-AF53-44B292F37E03}" type="datetimeFigureOut">
              <a:rPr lang="tr-TR" smtClean="0"/>
              <a:pPr/>
              <a:t>15.05.2015</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56C669D-24B9-4823-A786-E1C52E7E8A0D}"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6C669D-24B9-4823-A786-E1C52E7E8A0D}"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7" name="Slide Number Placeholder 6"/>
          <p:cNvSpPr>
            <a:spLocks noGrp="1"/>
          </p:cNvSpPr>
          <p:nvPr>
            <p:ph type="sldNum" sz="quarter" idx="12"/>
          </p:nvPr>
        </p:nvSpPr>
        <p:spPr/>
        <p:txBody>
          <a:bodyPr/>
          <a:lstStyle/>
          <a:p>
            <a:fld id="{E56C669D-24B9-4823-A786-E1C52E7E8A0D}"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48B00BE-F6B3-41F3-AF53-44B292F37E03}" type="datetimeFigureOut">
              <a:rPr lang="tr-TR" smtClean="0"/>
              <a:pPr/>
              <a:t>15.05.2015</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E56C669D-24B9-4823-A786-E1C52E7E8A0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8B00BE-F6B3-41F3-AF53-44B292F37E03}" type="datetimeFigureOut">
              <a:rPr lang="tr-TR" smtClean="0"/>
              <a:pPr/>
              <a:t>15.05.2015</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56C669D-24B9-4823-A786-E1C52E7E8A0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948497"/>
            <a:ext cx="4499992" cy="2800767"/>
          </a:xfrm>
          <a:prstGeom prst="rect">
            <a:avLst/>
          </a:prstGeom>
        </p:spPr>
        <p:txBody>
          <a:bodyPr wrap="square">
            <a:spAutoFit/>
          </a:bodyPr>
          <a:lstStyle/>
          <a:p>
            <a:r>
              <a:rPr lang="tr-TR" sz="8800" b="1" dirty="0">
                <a:effectLst>
                  <a:outerShdw blurRad="38100" dist="38100" dir="2700000" algn="tl">
                    <a:srgbClr val="000000">
                      <a:alpha val="43137"/>
                    </a:srgbClr>
                  </a:outerShdw>
                </a:effectLst>
              </a:rPr>
              <a:t>KARNE </a:t>
            </a:r>
            <a:r>
              <a:rPr lang="tr-TR" sz="8800" b="1" dirty="0" smtClean="0">
                <a:effectLst>
                  <a:outerShdw blurRad="38100" dist="38100" dir="2700000" algn="tl">
                    <a:srgbClr val="000000">
                      <a:alpha val="43137"/>
                    </a:srgbClr>
                  </a:outerShdw>
                </a:effectLst>
              </a:rPr>
              <a:t>SEVİNCİ</a:t>
            </a:r>
            <a:endParaRPr lang="tr-TR" sz="8800" dirty="0"/>
          </a:p>
        </p:txBody>
      </p:sp>
    </p:spTree>
    <p:extLst>
      <p:ext uri="{BB962C8B-B14F-4D97-AF65-F5344CB8AC3E}">
        <p14:creationId xmlns:p14="http://schemas.microsoft.com/office/powerpoint/2010/main" xmlns="" val="292768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75" y="2323652"/>
            <a:ext cx="8216081" cy="3508977"/>
          </a:xfrm>
        </p:spPr>
        <p:txBody>
          <a:bodyPr>
            <a:normAutofit/>
          </a:bodyPr>
          <a:lstStyle/>
          <a:p>
            <a:r>
              <a:rPr lang="tr-TR" b="1" dirty="0">
                <a:solidFill>
                  <a:srgbClr val="00B0F0"/>
                </a:solidFill>
              </a:rPr>
              <a:t>Karneyi değerlendirirken dikkat edilmesi gereken ikinci alan, çocuğunuzun içinde yer aldığı aile ortamıdır. </a:t>
            </a:r>
            <a:r>
              <a:rPr lang="tr-TR" dirty="0"/>
              <a:t>Her çocuğun bireysel özelliklerinin yanında, içinde yetiştiği aile ortamının da çocuğun çalışma alışkanlıkları, okulu önemsemesi, sorumluluklarını bilmesi ve yerine getirmesi üzerinde büyük etkisi vardır. </a:t>
            </a:r>
          </a:p>
        </p:txBody>
      </p:sp>
      <p:sp>
        <p:nvSpPr>
          <p:cNvPr id="4" name="AutoShape 2" descr="data:image/jpeg;base64,/9j/4AAQSkZJRgABAQAAAQABAAD/2wCEAAkGBxQTEhUUExQVFBUWFxgaGBcXFxgcHBwdHRwYGx0YHB0eHCgiGhwlHh4XIjEhJSkrLi4uGiAzODMsNygtMCsBCgoKDg0OGxAQGy4mICU3NCwwLDQvLyw0LC0sLCw0NDQ0LC40NCwsLS8sLCwsLCwsLCwsLCwsLCwsLCwsLCwsLP/AABEIAKEAzAMBIgACEQEDEQH/xAAcAAACAgMBAQAAAAAAAAAAAAAABwUGAQMECAL/xABFEAACAQMCAwYEBAMDCQkBAAABAgMABBESIQUGMQcTIkFRYRQycYFCUpGhI2KxFUNyJDNTc4KywdHhNFR0g5Kis9LxFv/EABsBAQADAQEBAQAAAAAAAAAAAAABAwQFAgYH/8QAMREAAgIBBAAEBAQGAwAAAAAAAAECEQMEEiExE0FRYQUUgZEGInHwMqGxwdHhFSNC/9oADAMBAAIRAxEAPwB3UUUUAUUUUAUUUUAUUUZoDGaguJ85WEH+cu4FOcYEik/TC5NUvnrmieW4eys3VI1UC4uFJ1hjnMMfkG04336+VUxmt7TEVvAZZiP83Gup/q58hWbLqVGWyKt+hox6dzjubpF24p2vxFzHY20l4w/EDoT9SCf2FarTtakVgLvh8sS/iljfvFUfmIC7D71SbLgfEIXkuBbRMZ8M0feYZP5fTNdtnzAjOIpUe3mO3dyrjf2OMHNU5dRli7jG1+pbj0+OSpumO7hHFoblBJBIsqHzUg/Y+h9jXfmkLb8Uk4TIbmBdVvI4+Jh8hnYSJ+U/tvT1tZQ6qynIYAg+xG1asOWOWO6Jmy43jltZtooozVpWFFYzWc0AUUUUAUUUUAUUUUAUUUUAUUUUAUUUUAUUUUAVE818VFrZ3E537qNmA9TjAH64qWqo9rOP7IvM/wCjH++uP3xQCZsLxEs2hSUd+EMjleuWYFjnGNWDj7CrqnLcUEUSwQhlQszKdLM7GNgjkOQshVyraWIG23lVKPIt2iRvE8coPzhRpdlkKs2c7NpwMU1zIoIXO5BIHmQMZwP0/WudL/rdwd27OlBb1U1VKil20Lx3SlkZmYApEIVKxs3dGR9z3IaRUmyobw94cZ87GvCI3t2gkRe7Yy+DOQqu7sqqfIqGA26Y2qvz8zTPJ/DihwmG0SzMHxqxqKgaY2B9Q29TvC+OJImZNMT96IimvV4yAVVTgasqQem2/pU5MkpKkMcIxdiz4r3tnK1mbgJD3gAlcaisbJqAI8xvjb7Uz+wrj3e2jWrNqa2I0nHWN/EnvtuP0qF4lyr3/EkuX0tAqDVGwzqcBlAI9MEHP8tRPB+If2RHxSZPFIJo7eBD0GdThvcKrHb2A860YZxfX1M2eEly/oNzm3nG3sEBlJeRiAkMeDI+SB4VJGwpd8ydql/G6RxWccbybpFIzSTad8MyrgLnHTfGDUfZ2ZtLaXid6TNeFdephnQWwiIPQ5YA46Z9q0cIspkEdzOkLzyFWeWWVkYd4rFIkAG5VVzjYeXvVOLVeNOXhr8q4v1ft7I8vDtX5jrvu1Ti1qga5sYlBONZDgfQ4YgH61O8A7ZInSI3lvJb94SvfAaoSR79R9MHHrURxeQXJSdIoZYI1dpO9zqZUUMxRcb6Q6k5IyRt61HQcMjgvTay4exvA0kEbDZZMjYflwC4H1FWTzuENzXv9CXhTdRY+LS4WRFdGDowBVlIIIPQgittKHss4jLaX83CpHZ4gpktifIZ1FR7EE/dT603qvhNTipR6ZQ1TphRRRXsgKKKKAKKKKAKKKKAK0Xd4kSNJI6oijLMxAAHqSelbmakpzR2gS8RtrqC2tl0g4IaYCYqpBb+Bpz5eua8ykoq2TGNujt5h7WJWfTw+JDH076YNud/lTI26bnr6Vt5G7SpTP3PEGiAkx3UqjQobfwNk+e2DSutJ3kUMpRR7Akj2ourJnUqZTg/yj/nWP5hqdSo+ofwXFLT3ijJy8nxX2s9Uqaj+Y+GLc2s8DdJY2X7kbH7HB+1KrhXPl5bcNS6laK5RToMbK0b5BKbSAkHp5rTa4RxBZ4I5VBAkRWA9MjOK1Y8kZ3t8uD5iUHF0xYclXzPbiKUFJ7c91KjbMCvRiOuCpGD54PpUpxDhyTadeoGM6kZWKspwRkEe3kcg+YNdXPHKcxnHELJh36oFkgOAkyAk9RuHwTg79F6ede4FzfBcHQ5NvMOsM3hOfQasav61jzYZRluib8OaMo7ZdkTxLkmV3Zlkt3DOzlpYjrywxuVYBsdeg3ANTfA+V44BGXIkkjB0sF0qpPUqg/EfNjknfpmpoK+r8BT/C2r6dSDv54+1auIX0cCGSVgiKMksf2HqfYVW8k3wWrHCPJvdgASSABuSTsAOpPsKVXB45rviaiVCLeWV7pcjAdUBRHB81yFq1WVvccbVkjDWtjnDTMDrlA3CopwAuepyf8AhXcsne8Zn7sAQ2dslqCPNvC5x6YwVI9qZ08GmyTfdFEsiyZIxXRy84TCa5tLEnwyuZZQOuiMFwPYEj9qsMloCzMCwLKFOliAQM4yB5jJ3671UOW4fieJ3d4W1LEe4ix0wBgn9B/7jUvx/jktqGYwNImRplXAVQSABJuSMH8QGDnyqjS4XhxQxx7q3+r7Lk1K5NdmrhVmHeeJzEyER6hbvIqHBK93IoYgkBVB9RgEbVH9qkTC1injU64J0bIHyrhsk+2oJX1wPmm6nkEYhhcgeIq5ULjrKSA2A3kmM+/WrPfopgkE5UqY27w4wuMHbBPlsN/TNaW3vTZMsdRcapkFKVa84TfqcB3VHYdMSISAfTfIpyivPHL19JJw82/dsslsqXMBI2kRHEi/fcKcfmp28ucxw3dql1GwCON8kDS34lOfMHavfw9OEHjf/ltfTtGDPy1L1JqioZ+arIBz8XbYQZfE0Z0jpuAdq4uB8+WN3IYoZwXxkKwKFh6rqxqH0rdZQWaisBs1mpAUUUUAUUUUBG8w8TFtBJOY3lEYyUjGWP0FJ7iEfexTcVYgTzx4tkXA7rvBoVR5vISTv9cUxO1Dik0FhIYFYu5EZdVLd0rZDSkAE4AzVE5T5eAjhke5e6RADAMaUQeTBepbHr0rFrFJxjUqV8+69DRp423x/oj+M8rW0cQURyoY4wXnjkjXcBnfKuwMzBQzkKCwXHqKh35eI3S4ma3DhGuO7j0gkgagNesoCVBcDAJxnY1f+NcHWbxM8iqAxaMFAr5UqdRZSV1JlCwI8NRXBLNJy4JKLGQHghkV7ds6ZAQ2nV1wWTIGR033iM4ONs2KWeDqEqXs2cy2B4WrEuZ7RuqyKHMch/vNv7snqBuP3q09it20trNJqiEbTErFGxPdnAD7HdFZhrC77N711SoCCCAQQQR5EHqP61zdkfBhbtf+PUwnCYA0qFEaMmF9fERn+Wo0qi5SlXLKNVBxS9BjYqM4xy7a3QK3EEcufNlGdv5utShqn8488R2oaKHE93jwwqc6c9GkPRFHXcjNbm67MRUO0Lkq3t/hBbvcQCa6jiYJPJgK3XSGJANXDgvZ1Y27Byj3Eq/3ty/eN9s4Uemy0p7zj/EpFiS4jFyYrlLhZA6r03MWD5A9D5V2f/0/FFuPjmkOC4L2anwd2NtCk5y2nfI86r8XH6ojcvUe3cgLhcLgYGANvoKTk/KF/YJNt8dbzOzSrACk6ljnUp6t7gevlTM5Y5ptr9NdvIHxjWpBDISM4YH/APKm8VOTHHJHbJHuMnF2jzc3MsNrcCaCC4gGAk1qyFQwAwGHkrjbr1xVntufrCdCryGPUpBWRT5+4yDTnkt0b5lU/UA1xycDtmJLW8JJ65jX/lVfy0aS54Lo6iaEjw3j/DrBXKXDXLvjOhBnC50rgAAdTufM1wyc2SXs6g2l09qh1CKFGZ5W8u8xto3PhHt1q7dkVrD8VxWMIh0XTYUqDpXU4GPbYj7U0wgUYAAHoBgVPgR8yJaicjz/AM+cY4gsaIYVtVn8EcPzXDJ5k42jXoMdagG4PPDAsl3Oe7gAKQA7Z8l/Lk75OCauHO93niV1PMC/wvdwwRgHOWjWTbrlmLHHtW7gPA3lVbm8UM2NcVsPlXbKls/NJ067DPrWTasP5MSqPn6v9+pfCO9bpcvy9iMblGW9AkkUWmhcwppUvqJHikGNlwB4etRvHoX1Kt5ZP3SLpa4QHAYEAyKy7BDscHff61bb/iEsB1RStdd4kjb9yUGhVYSxiI6hHqZlKv4jjauywvB3yxJcfFI6SM+e6YphlCvmLwiOUElUbxDAz51Y4OKt+Xv0SpRlwu3/ADITlnm65tUjkjma7sEVtSOF71QoOyscZx703+XuKi5gjnCNGJFDBHK6gD0zgnGRvSg47wtrWTvIItdq6kTRKBhCP7wDzBGc1Ldg7xBr6OLSwDROJBnLK3eYRgdhoIPT89W4JylafXk/8+5TnxqPK+o3aKKK0mYKKKwaA13EQdWU9GUg/QjFKnluUQl7B2AltWKKDsXi6pIB57HBI8xVt5d5wNzf3lm0Wj4XGHDZ1gnG40jT1HrWvnXkv4qSO5gfubuEeByMq438Eg8xud/eqsuPfGi3Dk2SspvMvMctrdW8fdK8M+E1MSmly2ndzldOCpwQOh3qNi4+1zcwWsEYhhZe+laNlLafmC+DaMkjDA7nPlX3xriCSarHi0PwbnxI+rKHHR0fGBv5Hy2NfHL8/DOHRu0dysrSEA4ZXc4zhQqDOM/rtWZRUY048mvfulalwXiSQAEkgADJJ2AHqc+Vb+zJ+9S6uVx3c8/8Mj8SxIsRb7srfp71A2fBrviaFJoWsrR+rM38aRcghQn92p3yTk9NqY1lbRWsCogWKKJMDfAVR5kn771bp8Lhy+ynU5lPhdFa7TuYbqyt1ktYg+WxJIQzLEv+kIUj9TsPOlHCdEcz2qtduFaWaXUGAAGovJJ0GwOF6+1MjmLip4rMthZOr27Kj3VyralCZJ7gY6swAzv0b61OczcJgtuFXyW8SRIbac6UXAz3bb7efSrZ41PvoyNWLCxn7yNHxjWqtj6jNcUU96F+Ia1d7QtIBLCCzKI2ZGZ1BJABU77Dat3Af+zQf6pP90UzuyRc8Jtwd8tcdf8AxE1YNNhhKUk0VQim2LjkDi01kp4j8OJbS6kdZmiRi8IjOEYgHGk5JO338qatrzpay3MVvFNHKZUdldJEZcrpPdnDbOQS2n0U1PRWaIuhUVU38IAA367dPWkHwbs5uSJL62LR3EF3J3cMi6Ayq2fCx9Rt6GuklRcegxXDxu+EEE0rNpCRs2fTAOP3xVb5N5/gvG+HcG3vFyHt32Opc6tB/FjBOOuN8VGdtfFtFmkC/Ncyop/wIQ7fqQo+9G6VnvHBzmorzKl2J3ggvZElPjvI9WSf7xCzFR7kOx/2aeRry+140DxXEfzwSCQD1A6j7javS/DbxZoo5U3WRFdT7MAw/Y1Tgyb4Wzo/F9EtJqNkeqTX7/UVHaTyWPifi5ZpO7nu4F0IdIjBi7suW/MWRADt82POrBaW4jRUXOlFCjJJOBtkk7k1Yee+Dm7sZ4R85XMe+CHU6kOf8QFUXk3jvxVuC40zRnu5l8w6jc/fr7biqtVFtJoo0klbT7N3GENvHJLbRL3rdRHBrZ2/CG0kYGc5Y9M+XWpK0gVV8KIhbdggA8R3PQb+dQN3zBLbOVuomaM50TwKWB3+V0GSjYx54OK+oeKm8YJDHMkAwzzsDGTgg92gO5z0J8hn1rPtk1z9zSpRT/sTd7aJKjRyKGRhhlPmOtcvZbAqcQ4qExjNpsuMDwzeGvnmLi6W0LSMfEdo06s7n5VUdTv/AMamuzTlp7OB5JyWubphLNkDwnBwg+mT+uKv0qly/Iz6uUeF5l1oozRW0whVd5z4dezRItlci2YNl2KBsjHQem9WKjFAJ615A4nYSve290l1cM2ZY2BUSpgkrk58ZOMdK7uIdrY1wR21u7Skv8RDICjxhQPCpO2ok7eRxjbNNMik9z9y7crxKS9S2MsBhRWaIoWUjqSmdTeXQHavM21FtdkPokeP8+8Pu7K7iY91cG2nCRzx6W1d0+NJIxnOw3GSNqg+y7jtjw/hUcl0y65ppSq6Nch06VwoAzgYB39ahx3FzqygcocESRkMpIzjDKCNvSvgWVrbAyaI4wPxdT9B1P2FZPnK4cXZ48T2Lpxbta0FHjtXFvrQSSynS2ljgsiDJ2G+9c3NvEF42ggsRdSAaxrIMVtkjAeRyup8eLCDqeoquzcEu7+EpbWrlJAB302I0A9QHOpvqB505OUeHyW9nBDMVMkcaqxT5SR9t/r51oxSlKNyVHuLbXIvOzrkritnmL4iGCFbgO2lA7SjTHnDEeFSBjBwchvY1f8Anpc8NvQP+6z/APxtU9io3mW27y0uIx+OGVf1RhVpIkOCH/Jocbfw0x/6RTJ7GpM8JgGd1edW+vfSN/RhSu4BdJ8NDllGI0G7DyAFMPsPcfBzoGB03UuMHoDpNYdKqnMrxrljGIrBWs0VuLCsc5cnRX0ZH+ZnB1R3CbOjfUYJBGQR70leaob6O6jtr6ZJzbxExuvUq5IGvYeLC/p5mvR7CvOXMvERcX13MpJUzFFJ/LGAg+g2J+9UamW3GzrfBMHjayC9OfsR5XIIPnV07N73iUFv3sf+XWqM0bW4YCaLQcAx5+YaQPDnz2G1UvNXrsUvSl3c2++iSMTKPIMrKj/c6k/SsmilUnE+g/FGHdhjlS6dfcunDe0ewlV/4rRuhAeKRGSRcsqjwnqMsMkdM1G87ckXEk63fDpI4ZjtIj5CSj8zYBGR06feoDtV7NJ7q5W5s9bySHEgLxqqBVAUrkgnJHvvWrg3aO8Kw2dvbS3Nyqt8Qs0xDRyKdLLqYYK5BxvtsOtdFqz4pNro+eLc2TWIA4hZyRMxIVomVo3x1KnO22Dg+td1vccRukU2ll3IdQyzXTqE0nBBCrliSCMbYqo9svNBu4beOS1ktpEd28bKykFQPCykg71Z4+0CR7G2t+FoZJ0ghWSV10xxaUVW+fGts7bbee9VeBC7ou+YyVVlk5N5A7phdX7/ABN5kkMSTHH7RrgAH3x9MVD9p/NUMd/YQtOyJFIZbgR6ydtPdoQu5ydWV9KrwvuK28sCycRLfFSdw7MuRGznKtGMbN1APQHFNrgfKttbLhIgzkgtLIA0jtv42Y7k7n6Zq1FLd9khwfiSXESyxhgjZwHUo33U7iu2gCipICiiigCsEVmigE3znHp4tcADAaC3f6nLrn9qrfG4wWtdQBAu4Mg9CCwBB9qsHadfRw8XXvHCB7KPdumRLNtVZ4hxCGQwKksbt8TAQFYE/Ovl1rnzg/mVKuCpp7z0aF8qzRRXQLQrg43xOO3gkmlOEjRmb6AdB6k9B7mu40see7+O+ulsVYlLVkluPRm30RfY4Yn7UBSuH8jW1wnxEqNG0xMndxthUVt1TDAnIHXfrUjwi2/si7t5Ld2FtNIsVyrnUoDHCyexHr/zqziuTi9kJ4JYuneIy59CRsfscVBI1lYHpWaoXY/x2Se0aCbPfWjdyxP4gM6W9flwM+eKvtSQQvOPFfhbO4n8442I/wAR2UfckV5ysVIjXPzEZb3J3Jp0dtN1psBF5zzRL9kbvT/uD9aTzVg1s+on134X0/M8z/QxUnyzxn4S8t584XWI3/wSbH9DpP2qMrXdRa0ZfUGseKW2aZ9F8QwePpp4/VfzPUa0pL/kfiNrNPNadzeCeRpG7w6Jt/w6iQhH6Vfez/iTXHDrWV8l2iUMT5svgY/cqT96sFds/LxOcH4il0ja49MkbFJInAJRxsR/1r6vbiQzwWlqsffTEnLjwIijxOQCCT6Cvua20cY4ltjWLZwPXwuCf1/rX3waIDjlq3mbefP0HT+tQSWex7PYu8imupZbmWIhlBISMMDkMsagdPcmrpWFNZqSAooooAooooAoork4ncd3FK5YKFRmy2wGATk+1AJvinPd3cvcrHDZmISSRIZFcuAPDnIyD1J+9RHKnHbjhqwRyRWskAmUM2gmUB33Ib2zttXBynGwtlLZ1OWY588nr+lbuYYtVtLjqF1D6rvXTWjg8O7zqzhy+JZFqvD423R6OWs1x8Fl1W8LZzmNDn/ZFbL27SJGkkYIiAszMcAAeZNcw7hB88czLZQZxqllPdwoPxOdhn+UbEmqRwXhi28QQEs3V3JyzufmYk7nJ/atKXf9oXLXzowVCY7RWyMR43l0/mck7nfCitfH7+UaYLVe8updkUYOkecrDyUDzO1QSc16H4jcnh1uSmMNczYPgUEHSp/MTgY/61v5ZRoVks5mzPasUfzypOqNgfQqVpi8n8sR2UWAA0z4aeXcmR8btv0Gc4UbCqj2lcFMFzFxKEFQWVLwjfMeyq7D+UADI9qAhLzih4fxC3vOkEgMNzj0PyMR6qcHPoMedOmN8gEb53pUcU4fHcwtG+GRwN/3Vgfrg1auzLmA3doBIwM8BMU3kcoSFfHlqXB+uaBlS7cbz+NZQ/62T9AFH9aXZq3dtTEcTgZxpj+HIVj0LajqGfUDH61UseY6VzdZe9H3P4acflWr5v8Asj5rK0YoVssEUF3OwRASx+wrLGLb4O9ly48UXKbpDr7IZ88NRf8ARyTJ9g5I/rV1NUzsp4PNbWI79SkksjyFG6pk4APocDP3qyca4pHbQSTSsFSNSST+w+52ruRulZ+V5nF5JOPViW7ULdLnikgjd4jDDGkrIxGWOWVceyn9xVft7BrRluo5JJJoSrDWx3UEFl+65GPeuh5HRWdtUlzcOWx1Z5HOygdNsgYGwxW20WeNmt7xNE6AEg48aHowxsfQ4rp48OJJQl/E0cDNqc7by4/4E/v6j/4RxBLiGOaM5jlUOp9iM7+/lXZVG7Iph8CYdWTDLIuM7qpbUg9hpIxV5rnNNOmdqMlJJoKKKKgkKKKDQBSq7Tuau8lbhkQzqUG5f8qHcIu/zHbJ9DTNnvET53Vdid2A2HU/alHxvgM/GLpryyKQRRgQpI4P8cZOuTb8Kg+HPUjb1r1BpSW7o8ZFJxaj2QvCuGz3U6W1suEXT303lGnmB6yY3A9xnFZ4nw2a1ne1uiG1KTDJgASx7g/Rxnce4pvcmcsJYWywIS5yXeQjd3bGWP6AY9AK4u0TlY31tpjKrcRsHhdtgGHUEjoCNq0/Nz8Td5ensYv+Ox+Fs8+79z57LeIiXh8a6stAWhbPXKHC5+q6T96g+0PixuLheHINUIGu7PTbZo4gfUnSSPSuLsvxa3N9HdXESza41MYICN4crIpJ3J3U/Sjn3h0lhJLewujpcyxg27g6jIwC6kfPoBsdh61llV8G+F0t3ZzcX4olsgAXXI3hiiT5nbyAA6AeZ9KtXZ5yg1rruLk67yYDvDnKoOojT2GwJ88VH8gcsytcPf30PdTbxwRHSe7jA+fIPzMS4+n1piqMVBJkVycU4ek8MkMmdEqMjYONmBBx6HBrrooBL8uwy27z2M5y1swEZPVom3RvceX7eVdXL8gsuLLJkrDeqY338ImHiRj6agGH1apbtX4ZMrW9/bK0jwZjkiRSWeOQj03IBHTyzmqde8Our+5jsrpRw9GT4hGchnbSQAgwwAbxE48sVBI6OMcHguojFcRrIjeTe3mD1B9xSoTkC0HGms175IfghOFWVsh+80dTnbHlTaEyww/xJMCNBqdyBsAPEfrSbk5/Q8bS8hiZ4GQWZYkDVmTIkUeQ1EdfL61DrpnvH4idwvj0Lm3ZJYHq1yf/ADj/APWtPZDwiCOO5ZIlEiXVxF3h3cor+FdR3wAB+lMP60huC863FheXyBUnhN5ckxZCuG7xssref0IqHtie4+NndK5P7j6WqL2xcOEvD2dpu6WBhLgjKyMMhUYdSCTt713cnc/2t/4F1RTgEmGT5sDzU9HHTpXPzRaG9v7a0yO4gxdTj8xB0wxkZ6E6m/2a9WUuLXDKx2V8Cknne6u4GiMGEhRwRhyD3j4I320gH61Y+07lpp4luLaLXdQ4CAEDWjEB0OSPLxD3FXgLQRXtzk5bm+StYoKGxLgUXZLZ3a3tzJII4k093LCWPeB0PgcDHTBPizggim9VB594abaaPisLaWgAW5XqJINQzt6oMkeu1TfLnOtneuyW8pZlGcMjpqX8y6gNQ+lRKTk7Z6jFRSiukWOiiioJCsNWaKARvHoTHe3j8QtpZ9b/AMB+6aZO6xsibEId9xtV87LeGyw28pZHiill1wQuTqjQquQRk6Mtk6Qds1ddNZxQBURzbZzzWc0ds/dzOhCPqK4P+IbrtkZHrUvRQCIPCTIHgi4S5uAjBnmhiVCQDljKWJcltx5k46VFWvEbXuFivfibm5TwGCYSvIG3GmNCxVRg7EHp+lejCK0Gzj1a9Cax+LSNXp1xmoBXezexuYbGNLosZMsVDsWdEJ8EbMerAfpsKtNYArNSAooooDBFedeIzWyTyrxRbn4hZZtLS96wKliFERBOwXTjoAQK9FmtclurY1KrY6ZAOPpnpQCNn5d4te29mMPJb90cJLIEyNbd2065OptGg+fStsfZFf5Um4tVwVOhe8wukgjSdIyf0p44oxXlwTdsujqMkYbIul/U1oCAPUCqDH2VWpuZ7iZ5Je/eV+7J0hGkfXqUrg5G4H1phUYr1RUpOPTPPXNvLLcN4hai2u3RpNZSWVVIjHTTk/Odz1A6ir32RySGS+DTG6UPFm4Y5JfR4o85OVUacY2Go1euM8Ft7pQlxDHMoOQHUHB9QeoP0rPCOEQWqd3bxJEmc6UAG/qfU+5qKJlJydt2zvoooqTyVntA4JLd2wjhI1LLHIVLYV1RsmMnB6jpnbIGcVAcD5YuXvILmaMQJbiTSutWd2cKN9OyoAPXcnpTFooAFFFFAFFFFAFFFFAFFFFAFFFFAFFFFAFFFFAFFFFAFFFFAFFFFAFFFFAFFFFAFFFFAFFFF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68" name="Picture 4" descr="http://cdn.static.isbul.net.streamprovider.net/img/contents/99ai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476672"/>
            <a:ext cx="249555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569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eb.deu.edu.tr/proje/wp-content/uploads/2012/06/ukfd-pages-1-4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05064"/>
            <a:ext cx="2381250" cy="24361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7544" y="1484784"/>
            <a:ext cx="8141890" cy="2232248"/>
          </a:xfrm>
        </p:spPr>
        <p:txBody>
          <a:bodyPr/>
          <a:lstStyle/>
          <a:p>
            <a:r>
              <a:rPr lang="tr-TR" b="1" dirty="0">
                <a:solidFill>
                  <a:srgbClr val="00B0F0"/>
                </a:solidFill>
              </a:rPr>
              <a:t>Okumak, öğrenmek, yeni bilgiler edinmek, aile içinde eğlenceli, keyifli bir işi olarak ele alındığında, çocuk da bu faaliyetleri bir mecburiyet olarak görmemeye başlar, bu da onun öğrenme isteğini ve dolayısıyla da okul başarısını arttırır. </a:t>
            </a:r>
          </a:p>
        </p:txBody>
      </p:sp>
    </p:spTree>
    <p:extLst>
      <p:ext uri="{BB962C8B-B14F-4D97-AF65-F5344CB8AC3E}">
        <p14:creationId xmlns:p14="http://schemas.microsoft.com/office/powerpoint/2010/main" xmlns="" val="219411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75" y="2323652"/>
            <a:ext cx="8216081" cy="3508977"/>
          </a:xfrm>
        </p:spPr>
        <p:txBody>
          <a:bodyPr>
            <a:normAutofit/>
          </a:bodyPr>
          <a:lstStyle/>
          <a:p>
            <a:r>
              <a:rPr lang="tr-TR" b="1" dirty="0">
                <a:solidFill>
                  <a:srgbClr val="00B0F0"/>
                </a:solidFill>
              </a:rPr>
              <a:t>Son halka, çocuğun içinde yetiştiği toplum ve bu toplumun sunduğu değerlerdir. </a:t>
            </a:r>
            <a:r>
              <a:rPr lang="tr-TR" dirty="0"/>
              <a:t>Çocuk, aile ve okul okumaya, öğrenmeye ne kadar destek verirlerse versinler, eğer toplumun genelinde, bunlar çok takdir edilen değerler değilse, çocuk bir süre sonra okula gitmenin, diploma sahibi olmanın, çalışarak başarı kazanmanın çok da anlamlı olmadığını düşünmeye başlayacaktır. </a:t>
            </a:r>
          </a:p>
        </p:txBody>
      </p:sp>
      <p:sp>
        <p:nvSpPr>
          <p:cNvPr id="4" name="AutoShape 2" descr="https://encrypted-tbn2.gstatic.com/images?q=tbn:ANd9GcS5hC7jfJsm5KVUmprQMSDQxuBhDHuLjt0WDZcavdFx-IOywZi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6" name="Picture 4" descr="http://suegitimaraclari.com/images/uploadImages/buyuk/5d1ff7d0-7d98-44f3-b57f-1779a480eed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404664"/>
            <a:ext cx="3192289" cy="1823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090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323652"/>
            <a:ext cx="8208912" cy="3508977"/>
          </a:xfrm>
        </p:spPr>
        <p:txBody>
          <a:bodyPr/>
          <a:lstStyle/>
          <a:p>
            <a:r>
              <a:rPr lang="tr-TR" b="1" dirty="0">
                <a:solidFill>
                  <a:srgbClr val="00B0F0"/>
                </a:solidFill>
              </a:rPr>
              <a:t>Bu kadar emek vermek yerine daha kısa bir yoldan nasıl paraya ve saygın bir konuma geleceğinin hesaplarını yapacak ve karneyi önemsemeyecektir. </a:t>
            </a:r>
            <a:r>
              <a:rPr lang="tr-TR" dirty="0"/>
              <a:t>Çevresinde diploma almış, ancak iyi yaşam koşulları oluşturmakta zorlanan örnekleri gördükçe de fazla zahmete gerek olmadığı sonucuna varacaktır.</a:t>
            </a:r>
          </a:p>
          <a:p>
            <a:endParaRPr lang="tr-TR" dirty="0"/>
          </a:p>
        </p:txBody>
      </p:sp>
      <p:pic>
        <p:nvPicPr>
          <p:cNvPr id="14338" name="Picture 2" descr="http://www.gaziantepyalcinotomotiv.com/wp-content/uploads/without-cone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332656"/>
            <a:ext cx="2190750" cy="219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933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enizlitasarimmerkezi.com/img/projects/project-hom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4365104"/>
            <a:ext cx="2412136" cy="20467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r>
              <a:rPr lang="tr-TR" b="1" dirty="0"/>
              <a:t>İyi karne nedir?</a:t>
            </a:r>
            <a:endParaRPr lang="tr-TR" dirty="0"/>
          </a:p>
        </p:txBody>
      </p:sp>
      <p:sp>
        <p:nvSpPr>
          <p:cNvPr id="3" name="İçerik Yer Tutucusu 2"/>
          <p:cNvSpPr>
            <a:spLocks noGrp="1"/>
          </p:cNvSpPr>
          <p:nvPr>
            <p:ph idx="1"/>
          </p:nvPr>
        </p:nvSpPr>
        <p:spPr>
          <a:xfrm>
            <a:off x="467544" y="2323652"/>
            <a:ext cx="8208912" cy="3508977"/>
          </a:xfrm>
        </p:spPr>
        <p:txBody>
          <a:bodyPr/>
          <a:lstStyle/>
          <a:p>
            <a:r>
              <a:rPr lang="tr-TR" b="1" dirty="0">
                <a:solidFill>
                  <a:srgbClr val="00B0F0"/>
                </a:solidFill>
              </a:rPr>
              <a:t>Ö</a:t>
            </a:r>
            <a:r>
              <a:rPr lang="tr-TR" b="1" dirty="0" smtClean="0">
                <a:solidFill>
                  <a:srgbClr val="00B0F0"/>
                </a:solidFill>
              </a:rPr>
              <a:t>ncelikle </a:t>
            </a:r>
            <a:r>
              <a:rPr lang="tr-TR" b="1" dirty="0">
                <a:solidFill>
                  <a:srgbClr val="00B0F0"/>
                </a:solidFill>
              </a:rPr>
              <a:t>karnelerin,  öğrencinin “başarılı” ya da “başarısız” olarak etiketlendiği bir belge  olmadığı, öğrencinin bulunduğu eğitim ortamında ondan beklenen bilgi ve beceri  alanındaki yeterliliklerinin derecesine ilişkin bir ara </a:t>
            </a:r>
            <a:r>
              <a:rPr lang="tr-TR" b="1" dirty="0" smtClean="0">
                <a:solidFill>
                  <a:srgbClr val="00B0F0"/>
                </a:solidFill>
              </a:rPr>
              <a:t>değerlendirme olduğunun bilinmesi gerekir.</a:t>
            </a:r>
            <a:endParaRPr lang="tr-TR" b="1" dirty="0">
              <a:solidFill>
                <a:srgbClr val="00B0F0"/>
              </a:solidFill>
            </a:endParaRPr>
          </a:p>
        </p:txBody>
      </p:sp>
    </p:spTree>
    <p:extLst>
      <p:ext uri="{BB962C8B-B14F-4D97-AF65-F5344CB8AC3E}">
        <p14:creationId xmlns:p14="http://schemas.microsoft.com/office/powerpoint/2010/main" xmlns="" val="395790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323652"/>
            <a:ext cx="8208912" cy="3508977"/>
          </a:xfrm>
        </p:spPr>
        <p:txBody>
          <a:bodyPr>
            <a:normAutofit/>
          </a:bodyPr>
          <a:lstStyle/>
          <a:p>
            <a:pPr marL="0" indent="0">
              <a:buNone/>
            </a:pPr>
            <a:r>
              <a:rPr lang="tr-TR" b="1" dirty="0" smtClean="0">
                <a:solidFill>
                  <a:srgbClr val="00B0F0"/>
                </a:solidFill>
              </a:rPr>
              <a:t>Çocuk</a:t>
            </a:r>
            <a:r>
              <a:rPr lang="tr-TR" b="1" dirty="0">
                <a:solidFill>
                  <a:srgbClr val="00B0F0"/>
                </a:solidFill>
              </a:rPr>
              <a:t>, karnesini bir dönemin sonunda eline aldığında, büyük bir iç rahatlığıyla “Evet, elimden geleni yaptım, yapabileceğimin en iyisi buydu” diyebiliyorsa o karnenin iyi bir karne olduğu düşünülebilir. </a:t>
            </a:r>
            <a:r>
              <a:rPr lang="tr-TR" dirty="0"/>
              <a:t>Ancak, çocuk aslında çok daha fazlasını yapabileceğini düşünüyorsa, o karnenin, o anki durumun bir kesiti olarak değerlendirilmesi ve bundan sonrasında neler yapılabileceğinin çocukla tartışılması yerinde olur.</a:t>
            </a:r>
          </a:p>
        </p:txBody>
      </p:sp>
      <p:pic>
        <p:nvPicPr>
          <p:cNvPr id="16386" name="Picture 2" descr="http://galeri7.uludagsozluk.com/251/hasmet-ibriktaroglu-sikmi%25C5%259F_4713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404663"/>
            <a:ext cx="2591301" cy="19334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238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323652"/>
            <a:ext cx="8208912" cy="3508977"/>
          </a:xfrm>
        </p:spPr>
        <p:txBody>
          <a:bodyPr/>
          <a:lstStyle/>
          <a:p>
            <a:r>
              <a:rPr lang="tr-TR" b="1" dirty="0" smtClean="0">
                <a:solidFill>
                  <a:srgbClr val="00B0F0"/>
                </a:solidFill>
              </a:rPr>
              <a:t>Karneyi başarının tek göstergesi kabul etme anlayışı, karne günlerini, hem aile hem de çocuk için stresli hale getiriyor.</a:t>
            </a:r>
            <a:endParaRPr lang="tr-TR" b="1" dirty="0">
              <a:solidFill>
                <a:srgbClr val="00B0F0"/>
              </a:solidFill>
            </a:endParaRPr>
          </a:p>
        </p:txBody>
      </p:sp>
      <p:pic>
        <p:nvPicPr>
          <p:cNvPr id="17410" name="Picture 2" descr="http://resim.cokbilgi.com/yazi/sinav-stres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3717031"/>
            <a:ext cx="2808312" cy="2743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203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76" y="2323652"/>
            <a:ext cx="8216080" cy="3508977"/>
          </a:xfrm>
        </p:spPr>
        <p:txBody>
          <a:bodyPr>
            <a:normAutofit/>
          </a:bodyPr>
          <a:lstStyle/>
          <a:p>
            <a:pPr marL="0" indent="0">
              <a:buNone/>
            </a:pPr>
            <a:r>
              <a:rPr lang="tr-TR" b="1" dirty="0">
                <a:solidFill>
                  <a:srgbClr val="00B0F0"/>
                </a:solidFill>
              </a:rPr>
              <a:t>Peki başarılar nasıl ödüllendirilmeli</a:t>
            </a:r>
            <a:r>
              <a:rPr lang="tr-TR" b="1" dirty="0" smtClean="0">
                <a:solidFill>
                  <a:srgbClr val="00B0F0"/>
                </a:solidFill>
              </a:rPr>
              <a:t>?</a:t>
            </a:r>
            <a:endParaRPr lang="tr-TR" b="1" dirty="0">
              <a:solidFill>
                <a:srgbClr val="00B0F0"/>
              </a:solidFill>
            </a:endParaRPr>
          </a:p>
          <a:p>
            <a:r>
              <a:rPr lang="tr-TR" dirty="0"/>
              <a:t>Bazı aileler ödülü ilk önce maddi bir şey olarak düşünür. Çocuğun en çok istediği oyuncak, bisiklet, en çok istediği kalem, giysi, bilgisayar oyunu gibi. Ancak ilk ödül sözel olmalı. Aferin demek, tebrik etmek gibi. Ondan sonra yaşına uygun maddi ödüller de alınabilir. Tabi çok pahalı hediyelerin de öğrenme ve okul başarısına hiçbir katkı sağlamadığı </a:t>
            </a:r>
            <a:r>
              <a:rPr lang="tr-TR" dirty="0" smtClean="0"/>
              <a:t>unutulmamalıdır.</a:t>
            </a:r>
            <a:endParaRPr lang="tr-TR" dirty="0"/>
          </a:p>
          <a:p>
            <a:endParaRPr lang="tr-TR" dirty="0"/>
          </a:p>
        </p:txBody>
      </p:sp>
      <p:sp>
        <p:nvSpPr>
          <p:cNvPr id="4" name="AutoShape 4" descr="https://encrypted-tbn3.gstatic.com/images?q=tbn:ANd9GcRLTFFk5T_4q3FD1l1pcVgh1ikypOTVtHCgwO47YJAaeGsw6xW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37" name="Picture 5" descr="C:\Users\ASUS\Desktop\SANAL ZORBALIK KLASÖR\images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476672"/>
            <a:ext cx="1895475" cy="1872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4090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Neden her çocuk yüksek notlarla dolu karne getiremez?</a:t>
            </a:r>
          </a:p>
        </p:txBody>
      </p:sp>
      <p:sp>
        <p:nvSpPr>
          <p:cNvPr id="3" name="İçerik Yer Tutucusu 2"/>
          <p:cNvSpPr>
            <a:spLocks noGrp="1"/>
          </p:cNvSpPr>
          <p:nvPr>
            <p:ph idx="1"/>
          </p:nvPr>
        </p:nvSpPr>
        <p:spPr/>
        <p:txBody>
          <a:bodyPr/>
          <a:lstStyle/>
          <a:p>
            <a:r>
              <a:rPr lang="tr-TR" dirty="0">
                <a:solidFill>
                  <a:schemeClr val="tx1"/>
                </a:solidFill>
              </a:rPr>
              <a:t>Çocuğun okuldaki başarısızlığı, zeka, kişilik özellikleri gibi bireysel farklılıklardan, öğretim sisteminden, anne-baba ve öğretmenin tutumlarından veya çevresel etkenlerden kaynaklanabilir.</a:t>
            </a:r>
          </a:p>
          <a:p>
            <a:endParaRPr lang="tr-TR" dirty="0"/>
          </a:p>
        </p:txBody>
      </p:sp>
      <p:pic>
        <p:nvPicPr>
          <p:cNvPr id="19458" name="Picture 2" descr="http://ortaokulmatematik.net/wp-content/uploads/5.sinif_.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2560" y="4589783"/>
            <a:ext cx="1800200"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9460" name="Picture 4" descr="https://encrypted-tbn0.gstatic.com/images?q=tbn:ANd9GcRhJZuzCPyfqpamCId6aRK_qaR-xbc1eUkj7bgGt3JfrVX0fe6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1455" y="4221354"/>
            <a:ext cx="1981200" cy="2257426"/>
          </a:xfrm>
          <a:prstGeom prst="rect">
            <a:avLst/>
          </a:prstGeom>
          <a:noFill/>
          <a:extLst>
            <a:ext uri="{909E8E84-426E-40DD-AFC4-6F175D3DCCD1}">
              <a14:hiddenFill xmlns:a14="http://schemas.microsoft.com/office/drawing/2010/main" xmlns="">
                <a:solidFill>
                  <a:srgbClr val="FFFFFF"/>
                </a:solidFill>
              </a14:hiddenFill>
            </a:ext>
          </a:extLst>
        </p:spPr>
      </p:pic>
      <p:pic>
        <p:nvPicPr>
          <p:cNvPr id="19462" name="Picture 6" descr="http://m.c.lnkd.licdn.com/mpr/mpr/p/8/005/06c/1d3/070ec6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2760" y="3933056"/>
            <a:ext cx="2664296" cy="2460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709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dim-egkomi2-lef.schools.ac.cy/ClassE/student_in_clas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764703"/>
            <a:ext cx="2952328" cy="23539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p:txBody>
          <a:bodyPr/>
          <a:lstStyle/>
          <a:p>
            <a:r>
              <a:rPr lang="tr-TR" b="1" dirty="0" smtClean="0">
                <a:solidFill>
                  <a:srgbClr val="00B0F0"/>
                </a:solidFill>
              </a:rPr>
              <a:t>Aynı okulda aynı sınıfta, aynı öğretmenden ders dinleyen öğrencilerden kimisinin çok iyi notlar alması, kimisinin ise bir türlü iyi not alamaması bundan kaynaklanır. </a:t>
            </a:r>
            <a:r>
              <a:rPr lang="tr-TR" dirty="0" smtClean="0"/>
              <a:t>Dolayısı ile gerçekten ortada bir başarısızlık söz konusu ise, bunun tek sorumlusu çocuk olmamalıdır. </a:t>
            </a:r>
            <a:endParaRPr lang="tr-TR" dirty="0"/>
          </a:p>
        </p:txBody>
      </p:sp>
    </p:spTree>
    <p:extLst>
      <p:ext uri="{BB962C8B-B14F-4D97-AF65-F5344CB8AC3E}">
        <p14:creationId xmlns:p14="http://schemas.microsoft.com/office/powerpoint/2010/main" xmlns="" val="328063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2323652"/>
            <a:ext cx="7560956" cy="4129684"/>
          </a:xfrm>
        </p:spPr>
        <p:txBody>
          <a:bodyPr>
            <a:normAutofit/>
          </a:bodyPr>
          <a:lstStyle/>
          <a:p>
            <a:r>
              <a:rPr lang="tr-TR" b="1" dirty="0" smtClean="0">
                <a:solidFill>
                  <a:srgbClr val="00B0F0"/>
                </a:solidFill>
              </a:rPr>
              <a:t>Anne babalara, </a:t>
            </a:r>
            <a:r>
              <a:rPr lang="tr-TR" b="1" dirty="0">
                <a:solidFill>
                  <a:srgbClr val="00B0F0"/>
                </a:solidFill>
              </a:rPr>
              <a:t>çocuklarını dünyaya getirme kararını  </a:t>
            </a:r>
            <a:r>
              <a:rPr lang="tr-TR" b="1" dirty="0" smtClean="0">
                <a:solidFill>
                  <a:srgbClr val="00B0F0"/>
                </a:solidFill>
              </a:rPr>
              <a:t>verirken,</a:t>
            </a:r>
            <a:r>
              <a:rPr lang="tr-TR" b="1" dirty="0" smtClean="0"/>
              <a:t> </a:t>
            </a:r>
            <a:r>
              <a:rPr lang="tr-TR" dirty="0"/>
              <a:t>onun yıllar sonra karnesinde düşük not getireceği </a:t>
            </a:r>
            <a:r>
              <a:rPr lang="tr-TR" dirty="0" smtClean="0"/>
              <a:t>söylenseydi, acaba</a:t>
            </a:r>
            <a:r>
              <a:rPr lang="tr-TR" dirty="0"/>
              <a:t>  dünyaya getirmekten vazgeçerler </a:t>
            </a:r>
            <a:r>
              <a:rPr lang="tr-TR" dirty="0" smtClean="0"/>
              <a:t>miydi?</a:t>
            </a:r>
          </a:p>
          <a:p>
            <a:r>
              <a:rPr lang="tr-TR" b="1" dirty="0" smtClean="0">
                <a:solidFill>
                  <a:srgbClr val="00B0F0"/>
                </a:solidFill>
              </a:rPr>
              <a:t>Ya </a:t>
            </a:r>
            <a:r>
              <a:rPr lang="tr-TR" b="1" dirty="0">
                <a:solidFill>
                  <a:srgbClr val="00B0F0"/>
                </a:solidFill>
              </a:rPr>
              <a:t>da çocukları ateşlendiğinde sabaha kadar  başında beklerken </a:t>
            </a:r>
            <a:r>
              <a:rPr lang="tr-TR" dirty="0"/>
              <a:t>ileride karnesinde iyi notlar olmayacağını bilseydiler başında  beklemekten vazgeçerler miydi? </a:t>
            </a:r>
          </a:p>
        </p:txBody>
      </p:sp>
      <p:pic>
        <p:nvPicPr>
          <p:cNvPr id="1026" name="Picture 2" descr="https://encrypted-tbn3.gstatic.com/images?q=tbn:ANd9GcShgl_tzdW66wNbLZms9qErFTeWpWg7USOFxJLt7csW3q7qT4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384870"/>
            <a:ext cx="2592288" cy="1944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580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323652"/>
            <a:ext cx="8136904" cy="3508977"/>
          </a:xfrm>
        </p:spPr>
        <p:txBody>
          <a:bodyPr>
            <a:normAutofit/>
          </a:bodyPr>
          <a:lstStyle/>
          <a:p>
            <a:r>
              <a:rPr lang="tr-TR" b="1" dirty="0">
                <a:solidFill>
                  <a:srgbClr val="00B0F0"/>
                </a:solidFill>
              </a:rPr>
              <a:t>Çocuğunuzun kapasitesi iyi olsa da kafası karışık, endişeli ise dikkati dağılır ve derse konsantre olamayabilir. </a:t>
            </a:r>
            <a:endParaRPr lang="tr-TR" b="1" dirty="0" smtClean="0">
              <a:solidFill>
                <a:srgbClr val="00B0F0"/>
              </a:solidFill>
            </a:endParaRPr>
          </a:p>
          <a:p>
            <a:r>
              <a:rPr lang="tr-TR" b="1" dirty="0" smtClean="0">
                <a:solidFill>
                  <a:srgbClr val="00B0F0"/>
                </a:solidFill>
              </a:rPr>
              <a:t>Çocuk </a:t>
            </a:r>
            <a:r>
              <a:rPr lang="tr-TR" b="1" dirty="0">
                <a:solidFill>
                  <a:srgbClr val="00B0F0"/>
                </a:solidFill>
              </a:rPr>
              <a:t>depresif bir pozisyonda olduğu dönemde sürekli yorgun, uykulu, isteksiz olabilir ya da </a:t>
            </a:r>
            <a:r>
              <a:rPr lang="tr-TR" b="1" dirty="0" err="1">
                <a:solidFill>
                  <a:srgbClr val="00B0F0"/>
                </a:solidFill>
              </a:rPr>
              <a:t>hiperaktif</a:t>
            </a:r>
            <a:r>
              <a:rPr lang="tr-TR" b="1" dirty="0">
                <a:solidFill>
                  <a:srgbClr val="00B0F0"/>
                </a:solidFill>
              </a:rPr>
              <a:t> bir çocuk çok uzun süre ara vermeden dersi takip </a:t>
            </a:r>
            <a:r>
              <a:rPr lang="tr-TR" b="1" dirty="0" smtClean="0">
                <a:solidFill>
                  <a:srgbClr val="00B0F0"/>
                </a:solidFill>
              </a:rPr>
              <a:t>edemeyebilir</a:t>
            </a:r>
            <a:r>
              <a:rPr lang="tr-TR" b="1" dirty="0">
                <a:solidFill>
                  <a:srgbClr val="00B0F0"/>
                </a:solidFill>
              </a:rPr>
              <a:t>. </a:t>
            </a:r>
            <a:endParaRPr lang="tr-TR" b="1" dirty="0" smtClean="0">
              <a:solidFill>
                <a:srgbClr val="00B0F0"/>
              </a:solidFill>
            </a:endParaRPr>
          </a:p>
        </p:txBody>
      </p:sp>
      <p:pic>
        <p:nvPicPr>
          <p:cNvPr id="21506" name="Picture 2" descr="http://www.bilgiustam.com/wp-content/uploads/2007/03/liam_stor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62891"/>
            <a:ext cx="1746498" cy="2083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3385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542" y="1556792"/>
            <a:ext cx="8208911" cy="2664296"/>
          </a:xfrm>
        </p:spPr>
        <p:txBody>
          <a:bodyPr/>
          <a:lstStyle/>
          <a:p>
            <a:r>
              <a:rPr lang="tr-TR" b="1" dirty="0">
                <a:solidFill>
                  <a:srgbClr val="00B0F0"/>
                </a:solidFill>
              </a:rPr>
              <a:t>Öğrenme bozukluğu yaşayan çocuk geç öğrenir; harf karıştırabilir; okuma ve yazma konusunda güçlükler yaşayabilir ya da bunların dışında çocuğun işitme-görme gibi fizyolojik bir rahatsızlığı bulunabilir.</a:t>
            </a:r>
          </a:p>
          <a:p>
            <a:endParaRPr lang="tr-TR" dirty="0"/>
          </a:p>
        </p:txBody>
      </p:sp>
      <p:pic>
        <p:nvPicPr>
          <p:cNvPr id="22530" name="Picture 2" descr="http://www.ruscakursu.org/img/rusca-ogrenmek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437112"/>
            <a:ext cx="7964877" cy="19426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598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mebk12.meb.gov.tr/meb_iys_dosyalar/16/15/721660/resimler/2013_01/04104057_boy_studying_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3717032"/>
            <a:ext cx="4667250" cy="28003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7544" y="1484785"/>
            <a:ext cx="8195642" cy="2232248"/>
          </a:xfrm>
        </p:spPr>
        <p:txBody>
          <a:bodyPr/>
          <a:lstStyle/>
          <a:p>
            <a:r>
              <a:rPr lang="tr-TR" b="1" dirty="0">
                <a:solidFill>
                  <a:srgbClr val="00B0F0"/>
                </a:solidFill>
              </a:rPr>
              <a:t>Duygusal sorunların varlığı, çalışma alışkanlıklarının kazanılmamış olması, uygun ders çalışma ortamının olmaması, okul içi olumsuz faktörlerin olması çocuğu olumsuz yönde etkiler.</a:t>
            </a:r>
          </a:p>
        </p:txBody>
      </p:sp>
    </p:spTree>
    <p:extLst>
      <p:ext uri="{BB962C8B-B14F-4D97-AF65-F5344CB8AC3E}">
        <p14:creationId xmlns:p14="http://schemas.microsoft.com/office/powerpoint/2010/main" xmlns="" val="11766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emsblog.com/wp-content/uploads/2013/11/KSKA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4869160"/>
            <a:ext cx="2190750" cy="16573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7544" y="764704"/>
            <a:ext cx="8167414" cy="5067925"/>
          </a:xfrm>
        </p:spPr>
        <p:txBody>
          <a:bodyPr>
            <a:normAutofit/>
          </a:bodyPr>
          <a:lstStyle/>
          <a:p>
            <a:r>
              <a:rPr lang="tr-TR" dirty="0"/>
              <a:t>Ebeveynlerin çocuklarına olan </a:t>
            </a:r>
            <a:r>
              <a:rPr lang="tr-TR" b="1" dirty="0">
                <a:solidFill>
                  <a:srgbClr val="00B0F0"/>
                </a:solidFill>
              </a:rPr>
              <a:t>eleştirel, tehditkar, aşırı beklentili tutumları </a:t>
            </a:r>
            <a:r>
              <a:rPr lang="tr-TR" dirty="0"/>
              <a:t>çocuğun başarısını olumsuz yönde etkileyebilmektedir. </a:t>
            </a:r>
            <a:endParaRPr lang="tr-TR" dirty="0" smtClean="0"/>
          </a:p>
          <a:p>
            <a:r>
              <a:rPr lang="tr-TR" b="1" dirty="0" smtClean="0">
                <a:solidFill>
                  <a:srgbClr val="00B0F0"/>
                </a:solidFill>
              </a:rPr>
              <a:t>Ebeveynler </a:t>
            </a:r>
            <a:r>
              <a:rPr lang="tr-TR" b="1" dirty="0">
                <a:solidFill>
                  <a:srgbClr val="00B0F0"/>
                </a:solidFill>
              </a:rPr>
              <a:t>arasındaki çatışmalı durumlara çocuğun şahit olması, </a:t>
            </a:r>
            <a:r>
              <a:rPr lang="tr-TR" dirty="0"/>
              <a:t>sorunları çocuk ile paylaşma ve onu taraf olmaya zorlama gibi tutumlar çocuğun psikolojik dengesini bozabilir. </a:t>
            </a:r>
            <a:endParaRPr lang="tr-TR" dirty="0" smtClean="0"/>
          </a:p>
          <a:p>
            <a:r>
              <a:rPr lang="tr-TR" b="1" dirty="0" smtClean="0">
                <a:solidFill>
                  <a:srgbClr val="00B0F0"/>
                </a:solidFill>
              </a:rPr>
              <a:t>Yine </a:t>
            </a:r>
            <a:r>
              <a:rPr lang="tr-TR" b="1" dirty="0">
                <a:solidFill>
                  <a:srgbClr val="00B0F0"/>
                </a:solidFill>
              </a:rPr>
              <a:t>kardeş kıskançlığı, ev değişikliği </a:t>
            </a:r>
            <a:r>
              <a:rPr lang="tr-TR" dirty="0"/>
              <a:t>gibi durumlarda da çocuğun kafası karışabilir. Okulda öğretmen ile ilgili, arkadaşlarla ilgili sorunlar olduğunda ve çocuk baş edemediğini hissettiğinde çocuğun akademik başarısı </a:t>
            </a:r>
            <a:endParaRPr lang="tr-TR" dirty="0" smtClean="0"/>
          </a:p>
          <a:p>
            <a:pPr marL="68580" indent="0">
              <a:buNone/>
            </a:pPr>
            <a:r>
              <a:rPr lang="tr-TR" dirty="0"/>
              <a:t> </a:t>
            </a:r>
            <a:r>
              <a:rPr lang="tr-TR" dirty="0" smtClean="0"/>
              <a:t>   düşebilir</a:t>
            </a:r>
            <a:r>
              <a:rPr lang="tr-TR" dirty="0"/>
              <a:t>. </a:t>
            </a:r>
          </a:p>
        </p:txBody>
      </p:sp>
    </p:spTree>
    <p:extLst>
      <p:ext uri="{BB962C8B-B14F-4D97-AF65-F5344CB8AC3E}">
        <p14:creationId xmlns:p14="http://schemas.microsoft.com/office/powerpoint/2010/main" xmlns="" val="402313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mebk12.meb.gov.tr/meb_iys_dosyalar/68/01/972340/resimler/2012_12/26155634_baskveotori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692695"/>
            <a:ext cx="3336404" cy="26479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normAutofit fontScale="90000"/>
          </a:bodyPr>
          <a:lstStyle/>
          <a:p>
            <a:r>
              <a:rPr lang="tr-TR" dirty="0"/>
              <a:t>Karneye yaklaşımımız nasıl olmalı? </a:t>
            </a:r>
          </a:p>
        </p:txBody>
      </p:sp>
      <p:sp>
        <p:nvSpPr>
          <p:cNvPr id="3" name="İçerik Yer Tutucusu 2"/>
          <p:cNvSpPr>
            <a:spLocks noGrp="1"/>
          </p:cNvSpPr>
          <p:nvPr>
            <p:ph idx="1"/>
          </p:nvPr>
        </p:nvSpPr>
        <p:spPr>
          <a:xfrm>
            <a:off x="467544" y="2940590"/>
            <a:ext cx="8208912" cy="3508977"/>
          </a:xfrm>
        </p:spPr>
        <p:txBody>
          <a:bodyPr>
            <a:normAutofit/>
          </a:bodyPr>
          <a:lstStyle/>
          <a:p>
            <a:r>
              <a:rPr lang="tr-TR" b="1" dirty="0"/>
              <a:t>Belki iyi sonuçlar getirmedi ama bu dünyanın sonu değil! Anne babalar üzülmeyin, moralinizi bozmayın</a:t>
            </a:r>
            <a:r>
              <a:rPr lang="tr-TR" b="1" dirty="0" smtClean="0"/>
              <a:t>….</a:t>
            </a:r>
          </a:p>
          <a:p>
            <a:r>
              <a:rPr lang="tr-TR" b="1" dirty="0">
                <a:solidFill>
                  <a:srgbClr val="00B0F0"/>
                </a:solidFill>
              </a:rPr>
              <a:t>Çocuğunuzu kesinlikle tembel ya da başarısız olarak nitelemeyin. </a:t>
            </a:r>
            <a:r>
              <a:rPr lang="tr-TR" dirty="0"/>
              <a:t>Çocuk da kendini bu şekilde kabul ederse başarılı olmak için gayret sarf etmez. Her karne dönemi sonunda bazı ailelerde yaşanan karne gerginliği, izleri ömür boyunca silinmeyecek yanlışlara yol açabiliyor</a:t>
            </a:r>
          </a:p>
          <a:p>
            <a:endParaRPr lang="tr-TR" dirty="0"/>
          </a:p>
        </p:txBody>
      </p:sp>
    </p:spTree>
    <p:extLst>
      <p:ext uri="{BB962C8B-B14F-4D97-AF65-F5344CB8AC3E}">
        <p14:creationId xmlns:p14="http://schemas.microsoft.com/office/powerpoint/2010/main" xmlns="" val="156782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08912" cy="5139933"/>
          </a:xfrm>
        </p:spPr>
        <p:txBody>
          <a:bodyPr/>
          <a:lstStyle/>
          <a:p>
            <a:r>
              <a:rPr lang="tr-TR" b="1" dirty="0" smtClean="0">
                <a:solidFill>
                  <a:srgbClr val="00B0F0"/>
                </a:solidFill>
              </a:rPr>
              <a:t>Öncelikle soğukkanlı ve sakin olunmalı. </a:t>
            </a:r>
            <a:r>
              <a:rPr lang="tr-TR" dirty="0" smtClean="0"/>
              <a:t>Ailenin karneyi değerlendirirken takınacağı tavrın, çocuğun daha sonraki okul başarısını etkileyeceği unutulmamalı. </a:t>
            </a:r>
          </a:p>
          <a:p>
            <a:r>
              <a:rPr lang="tr-TR" b="1" dirty="0" smtClean="0">
                <a:solidFill>
                  <a:srgbClr val="00B0F0"/>
                </a:solidFill>
              </a:rPr>
              <a:t>Karnedeki iyi notlar da görülmeli, sadece kötü notlara odaklanıp diğerleri görmezlikten gelinmemeli. </a:t>
            </a:r>
            <a:r>
              <a:rPr lang="tr-TR" dirty="0" smtClean="0"/>
              <a:t>Hatta yapacağınız yorumları iyi notlardan başlayarak yapmalısınız.</a:t>
            </a:r>
            <a:endParaRPr lang="tr-TR" dirty="0"/>
          </a:p>
        </p:txBody>
      </p:sp>
      <p:pic>
        <p:nvPicPr>
          <p:cNvPr id="27650" name="Picture 2" descr="http://www.abantoteller.com.tr/images/stories/ikon/yorumla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284984"/>
            <a:ext cx="3893367" cy="31012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063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924944"/>
            <a:ext cx="8136904" cy="3508977"/>
          </a:xfrm>
        </p:spPr>
        <p:txBody>
          <a:bodyPr>
            <a:normAutofit/>
          </a:bodyPr>
          <a:lstStyle/>
          <a:p>
            <a:r>
              <a:rPr lang="tr-TR" b="1" dirty="0" smtClean="0">
                <a:solidFill>
                  <a:srgbClr val="00B0F0"/>
                </a:solidFill>
              </a:rPr>
              <a:t>Eğer anne-baba, eğitim yılı içinde okul ve öğretmenle yeterince işbirliği yapmışsa, </a:t>
            </a:r>
            <a:r>
              <a:rPr lang="tr-TR" dirty="0" smtClean="0"/>
              <a:t>çocuğunun sınıf içindeki seviyesini ve nasıl bir karne getireceğini zaten bilir. Buna rağmen hiç bilmiyormuşçasına karneyi gördüğünde hiddetlenmesi, çocuğu azarlaması yersizdir. </a:t>
            </a:r>
            <a:endParaRPr lang="tr-TR" dirty="0"/>
          </a:p>
        </p:txBody>
      </p:sp>
      <p:pic>
        <p:nvPicPr>
          <p:cNvPr id="28674" name="Picture 2" descr="http://ugurozmen.com/wp-content/uploads/isbirlig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69878"/>
            <a:ext cx="3960440" cy="24413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860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068960"/>
            <a:ext cx="8208912" cy="3508977"/>
          </a:xfrm>
        </p:spPr>
        <p:txBody>
          <a:bodyPr/>
          <a:lstStyle/>
          <a:p>
            <a:r>
              <a:rPr lang="tr-TR" b="1" dirty="0" smtClean="0">
                <a:solidFill>
                  <a:srgbClr val="00B0F0"/>
                </a:solidFill>
              </a:rPr>
              <a:t>Anne-babalar bu sonuç oluşmadan tedbir alırlarsa daha doğru bir davranış yapmış olurlar. </a:t>
            </a:r>
            <a:r>
              <a:rPr lang="tr-TR" dirty="0" smtClean="0"/>
              <a:t>Aksi halde yıl boyunca çocuğuyla hiç ilgilenmemiş, derslerini takip etmemiş, çocuğuna yeterli ilgiyi göstermemiş bir ailenin, kötü sonuçlardan tek başına çocuğu sorumlu tutarak öfkesini ondan çıkarması adilce bir davranış olmaz.</a:t>
            </a:r>
            <a:endParaRPr lang="tr-TR" dirty="0"/>
          </a:p>
        </p:txBody>
      </p:sp>
      <p:pic>
        <p:nvPicPr>
          <p:cNvPr id="29698" name="Picture 2" descr="http://www.unyemuftulugu.gov.tr/resimler/haber/55_3_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620688"/>
            <a:ext cx="3168352" cy="24079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011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8740" y="2996952"/>
            <a:ext cx="8208912" cy="3508977"/>
          </a:xfrm>
        </p:spPr>
        <p:txBody>
          <a:bodyPr>
            <a:normAutofit/>
          </a:bodyPr>
          <a:lstStyle/>
          <a:p>
            <a:r>
              <a:rPr lang="tr-TR" b="1" dirty="0" smtClean="0">
                <a:solidFill>
                  <a:srgbClr val="00B0F0"/>
                </a:solidFill>
              </a:rPr>
              <a:t>Çocuğunuza sevgi ve şefkat gösterip problemlerini çözmesine yardımcı olarak başarısızlığını telafi etme ve kendisini affettirme yolları gösterin. </a:t>
            </a:r>
          </a:p>
          <a:p>
            <a:r>
              <a:rPr lang="tr-TR" b="1" dirty="0" smtClean="0">
                <a:solidFill>
                  <a:srgbClr val="00B0F0"/>
                </a:solidFill>
              </a:rPr>
              <a:t>“Sen yapamazsın, başarısızsın, bir şey beceremezsin” gibi olumsuz ifadeler yerine “ben sana güveniyorum, sen istersen başarırsın” şeklinde olumlu ifadeler kullanın.</a:t>
            </a:r>
            <a:endParaRPr lang="tr-TR" b="1" dirty="0">
              <a:solidFill>
                <a:srgbClr val="00B0F0"/>
              </a:solidFill>
            </a:endParaRPr>
          </a:p>
        </p:txBody>
      </p:sp>
      <p:pic>
        <p:nvPicPr>
          <p:cNvPr id="30722" name="Picture 2" descr="https://lh5.ggpht.com/mYN4eN4KOoefG-SKfDa3fs5mPVW7xzCNiWYmtDxGCQHZcmN2TtyLK3gGkcag2mcxcQ=w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476672"/>
            <a:ext cx="2857500" cy="2690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166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imetri.com/wp-content/uploads/2012/06/maintm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764704"/>
            <a:ext cx="2200275" cy="28670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r>
              <a:rPr lang="tr-TR" dirty="0"/>
              <a:t>ÖNERİLER</a:t>
            </a:r>
          </a:p>
        </p:txBody>
      </p:sp>
      <p:sp>
        <p:nvSpPr>
          <p:cNvPr id="3" name="İçerik Yer Tutucusu 2"/>
          <p:cNvSpPr>
            <a:spLocks noGrp="1"/>
          </p:cNvSpPr>
          <p:nvPr>
            <p:ph idx="1"/>
          </p:nvPr>
        </p:nvSpPr>
        <p:spPr>
          <a:xfrm>
            <a:off x="473193" y="2996952"/>
            <a:ext cx="8248947" cy="3508977"/>
          </a:xfrm>
        </p:spPr>
        <p:txBody>
          <a:bodyPr/>
          <a:lstStyle/>
          <a:p>
            <a:r>
              <a:rPr lang="tr-TR" dirty="0"/>
              <a:t>En çok yapılan hatalar, </a:t>
            </a:r>
            <a:r>
              <a:rPr lang="tr-TR" b="1" dirty="0">
                <a:solidFill>
                  <a:srgbClr val="00B0F0"/>
                </a:solidFill>
              </a:rPr>
              <a:t>çocuğu cezalandırmak, tehdit etmek, diğer çocuklarla kıyaslamak, korkutmak, kişiliğine yönelik saldırılardır. </a:t>
            </a:r>
            <a:r>
              <a:rPr lang="tr-TR" dirty="0"/>
              <a:t>Bu davranışlar çocukta suçluluk duyguları oluşturabilir ya da çocukta savunmalar gelişebilir. Uyum ve davranış sorunları da ortaya çıkabilir. Yani tabloya başka sorunlar eklenebilir.</a:t>
            </a:r>
          </a:p>
        </p:txBody>
      </p:sp>
    </p:spTree>
    <p:extLst>
      <p:ext uri="{BB962C8B-B14F-4D97-AF65-F5344CB8AC3E}">
        <p14:creationId xmlns:p14="http://schemas.microsoft.com/office/powerpoint/2010/main" xmlns="" val="367661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bk12.meb.gov.tr/meb_iys_dosyalar/34/35/969679/resimler/2013_06/07094106_karn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7" y="692696"/>
            <a:ext cx="2682879"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r>
              <a:rPr lang="tr-TR" dirty="0" smtClean="0"/>
              <a:t>Karne nedir?</a:t>
            </a:r>
            <a:endParaRPr lang="tr-TR" dirty="0"/>
          </a:p>
        </p:txBody>
      </p:sp>
      <p:sp>
        <p:nvSpPr>
          <p:cNvPr id="3" name="İçerik Yer Tutucusu 2"/>
          <p:cNvSpPr>
            <a:spLocks noGrp="1"/>
          </p:cNvSpPr>
          <p:nvPr>
            <p:ph idx="1"/>
          </p:nvPr>
        </p:nvSpPr>
        <p:spPr>
          <a:xfrm>
            <a:off x="467544" y="2323652"/>
            <a:ext cx="7353265" cy="4129684"/>
          </a:xfrm>
        </p:spPr>
        <p:txBody>
          <a:bodyPr>
            <a:normAutofit/>
          </a:bodyPr>
          <a:lstStyle/>
          <a:p>
            <a:r>
              <a:rPr lang="tr-TR" b="1" dirty="0">
                <a:solidFill>
                  <a:srgbClr val="00B0F0"/>
                </a:solidFill>
              </a:rPr>
              <a:t>Karne, bir eğitim ve öğretim dönemi sonunda öğrenciye </a:t>
            </a:r>
            <a:r>
              <a:rPr lang="tr-TR" b="1" dirty="0" smtClean="0">
                <a:solidFill>
                  <a:srgbClr val="00B0F0"/>
                </a:solidFill>
              </a:rPr>
              <a:t>gösterilen derslerden, öğrencinin </a:t>
            </a:r>
            <a:r>
              <a:rPr lang="tr-TR" b="1" dirty="0">
                <a:solidFill>
                  <a:srgbClr val="00B0F0"/>
                </a:solidFill>
              </a:rPr>
              <a:t>elde ettiği başarı </a:t>
            </a:r>
            <a:r>
              <a:rPr lang="tr-TR" b="1" dirty="0" smtClean="0">
                <a:solidFill>
                  <a:srgbClr val="00B0F0"/>
                </a:solidFill>
              </a:rPr>
              <a:t>durumunu gösterir belgedir.</a:t>
            </a:r>
          </a:p>
          <a:p>
            <a:pPr marL="68580" indent="0">
              <a:buNone/>
            </a:pPr>
            <a:endParaRPr lang="tr-TR" dirty="0"/>
          </a:p>
          <a:p>
            <a:r>
              <a:rPr lang="tr-TR" dirty="0" smtClean="0"/>
              <a:t>Okullarda</a:t>
            </a:r>
            <a:r>
              <a:rPr lang="tr-TR" dirty="0"/>
              <a:t>, her öğretim dönemi sonrasında öğrenciyi ve öğrenci velisini bilgilendirme amaçlı verilen, öğrencilerin ders başarı puanlamalarını gösteren belgedir. </a:t>
            </a:r>
            <a:endParaRPr lang="tr-TR" dirty="0" smtClean="0"/>
          </a:p>
          <a:p>
            <a:endParaRPr lang="tr-TR" dirty="0"/>
          </a:p>
        </p:txBody>
      </p:sp>
    </p:spTree>
    <p:extLst>
      <p:ext uri="{BB962C8B-B14F-4D97-AF65-F5344CB8AC3E}">
        <p14:creationId xmlns:p14="http://schemas.microsoft.com/office/powerpoint/2010/main" xmlns="" val="338962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sikologankara.net/wp-content/uploads/2012/08/fobi-nedi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3717032"/>
            <a:ext cx="4304506" cy="27028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15477" y="764704"/>
            <a:ext cx="8208912" cy="3508977"/>
          </a:xfrm>
        </p:spPr>
        <p:txBody>
          <a:bodyPr>
            <a:normAutofit/>
          </a:bodyPr>
          <a:lstStyle/>
          <a:p>
            <a:r>
              <a:rPr lang="tr-TR" dirty="0"/>
              <a:t>Unutulmamalıdır ki öğrenme ömür boyu ve alınan karne bu sürecin sadece 4 ayının bir göstergesi. </a:t>
            </a:r>
            <a:r>
              <a:rPr lang="tr-TR" b="1" dirty="0">
                <a:solidFill>
                  <a:srgbClr val="00B0F0"/>
                </a:solidFill>
              </a:rPr>
              <a:t>Ebeveynler olarak vereceğiniz tepkiler çocuğun diğer öğrenmelerini de etkileyecektir. </a:t>
            </a:r>
            <a:r>
              <a:rPr lang="tr-TR" dirty="0"/>
              <a:t>Bu sebeple çocukları yeni bilgiler almaktan korkutmamak, karşılaştıkları zorlukları yenmeleri için cesaretlendirmek sadece öğrenim yıllarındaki başarılarını değil yaşam kalitelerini de arttırmaya katkı sağlayacaktır.</a:t>
            </a:r>
          </a:p>
        </p:txBody>
      </p:sp>
    </p:spTree>
    <p:extLst>
      <p:ext uri="{BB962C8B-B14F-4D97-AF65-F5344CB8AC3E}">
        <p14:creationId xmlns:p14="http://schemas.microsoft.com/office/powerpoint/2010/main" xmlns="" val="2836945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e-psikiyatri.com/wp-content/uploads/2011/09/Haber4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5157192"/>
            <a:ext cx="3600400" cy="13011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normAutofit fontScale="90000"/>
          </a:bodyPr>
          <a:lstStyle/>
          <a:p>
            <a:r>
              <a:rPr lang="tr-TR" dirty="0" smtClean="0"/>
              <a:t>Anne baba tutumları başarıyı etkiliyor!</a:t>
            </a:r>
            <a:endParaRPr lang="tr-TR" dirty="0"/>
          </a:p>
        </p:txBody>
      </p:sp>
      <p:sp>
        <p:nvSpPr>
          <p:cNvPr id="3" name="İçerik Yer Tutucusu 2"/>
          <p:cNvSpPr>
            <a:spLocks noGrp="1"/>
          </p:cNvSpPr>
          <p:nvPr>
            <p:ph idx="1"/>
          </p:nvPr>
        </p:nvSpPr>
        <p:spPr>
          <a:xfrm>
            <a:off x="467544" y="2323653"/>
            <a:ext cx="8208912" cy="2977556"/>
          </a:xfrm>
        </p:spPr>
        <p:txBody>
          <a:bodyPr/>
          <a:lstStyle/>
          <a:p>
            <a:r>
              <a:rPr lang="tr-TR" dirty="0" smtClean="0"/>
              <a:t>Anne babanın çocuğa yaklaşım tarzı başarısını önemli ölçüde etkilemektedir. </a:t>
            </a:r>
            <a:r>
              <a:rPr lang="tr-TR" b="1" dirty="0" smtClean="0">
                <a:solidFill>
                  <a:srgbClr val="00B0F0"/>
                </a:solidFill>
              </a:rPr>
              <a:t>Aile içi ilişkilerin dengeli ve düzenli olması, çocuk için iyi bir model oluşturmaları, disiplin anlayışları, ilgi ve alakaları çocuğun başarısını olumlu etkiler. </a:t>
            </a:r>
            <a:r>
              <a:rPr lang="tr-TR" dirty="0" smtClean="0"/>
              <a:t>Ailelerin çocuklarını yetiştirirken takındıkları tutumlar kişiliğini, hayata bakış tarzını, başarısını etkiler.</a:t>
            </a:r>
            <a:endParaRPr lang="tr-TR" dirty="0"/>
          </a:p>
        </p:txBody>
      </p:sp>
    </p:spTree>
    <p:extLst>
      <p:ext uri="{BB962C8B-B14F-4D97-AF65-F5344CB8AC3E}">
        <p14:creationId xmlns:p14="http://schemas.microsoft.com/office/powerpoint/2010/main" xmlns="" val="1643404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323652"/>
            <a:ext cx="8208912" cy="4129684"/>
          </a:xfrm>
        </p:spPr>
        <p:txBody>
          <a:bodyPr>
            <a:normAutofit lnSpcReduction="10000"/>
          </a:bodyPr>
          <a:lstStyle/>
          <a:p>
            <a:r>
              <a:rPr lang="tr-TR" b="1" dirty="0" smtClean="0">
                <a:solidFill>
                  <a:srgbClr val="00B0F0"/>
                </a:solidFill>
              </a:rPr>
              <a:t>Katı bir disiplin anlayışının olduğu ailelerin çocukları, baskı altı da kendilerini ifade etmede zorlanırlar. </a:t>
            </a:r>
            <a:r>
              <a:rPr lang="tr-TR" dirty="0" smtClean="0"/>
              <a:t>Kendine güven duygusu, cesaret gibi pek çok olumlu özellik baskı altında gelişemez. Bu öğrenciler derslerde bildikleri halde soruları cevaplayamama, sınavlarda fazla stresten gerçek performanslarını ortaya koyamama, anlatım ve ifadede zorlanma, derste yeterince aktif olamama, çekingenlik gibi davranışlar gösterebilirler. Bu tip öğrenciler ailelerinin beklentilerini karşılayamamaktan veya eleştirilerinden çekindikleri için karne stresini yoğun olarak yaşar.</a:t>
            </a:r>
            <a:endParaRPr lang="tr-TR" dirty="0"/>
          </a:p>
        </p:txBody>
      </p:sp>
      <p:pic>
        <p:nvPicPr>
          <p:cNvPr id="24578" name="Picture 2" descr="http://www.rehberlikzamani.com/okuloncesi/wp/wp-content/uploads/2014/01/224841_10150913651023780_502830530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404665"/>
            <a:ext cx="3528392" cy="1944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4042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ytimg.com/vi/6N6ppfizouA/maxres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84174"/>
            <a:ext cx="3856428" cy="21692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7544" y="2553415"/>
            <a:ext cx="8208912" cy="3508977"/>
          </a:xfrm>
        </p:spPr>
        <p:txBody>
          <a:bodyPr>
            <a:normAutofit/>
          </a:bodyPr>
          <a:lstStyle/>
          <a:p>
            <a:r>
              <a:rPr lang="tr-TR" b="1" dirty="0" smtClean="0">
                <a:solidFill>
                  <a:srgbClr val="00B0F0"/>
                </a:solidFill>
              </a:rPr>
              <a:t>Güven verici, destekleyici, sevgi, hoşgörü ve anlayışının hakim olduğu aile ortamında çocuğun sorumluluk duygusu, kendine güveni gelişir. </a:t>
            </a:r>
            <a:r>
              <a:rPr lang="tr-TR" dirty="0" smtClean="0"/>
              <a:t>Çocuk ailesinin kendisine olan güveninin sevgisinin farkındadır, sorumluluklarını bilir, kendini her ortamda ifade eder. Böyle bir ortamda yetişen çocuk genellikle başarılı olur, ancak tersi bile olsa ailenin ilgisi, desteği ve olumlu yaklaşım tarzıyla başarısızlık çözümlenebilir.</a:t>
            </a:r>
            <a:endParaRPr lang="tr-TR" dirty="0"/>
          </a:p>
        </p:txBody>
      </p:sp>
    </p:spTree>
    <p:extLst>
      <p:ext uri="{BB962C8B-B14F-4D97-AF65-F5344CB8AC3E}">
        <p14:creationId xmlns:p14="http://schemas.microsoft.com/office/powerpoint/2010/main" xmlns="" val="616167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1.gstatic.com/images?q=tbn:ANd9GcS7CPrpFO4KuZ_IT7gELOCPnbaFWhHGLqkSl0h5D013CnWYUmV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715968"/>
            <a:ext cx="2703190" cy="22526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611560" y="2780928"/>
            <a:ext cx="8136904" cy="3508977"/>
          </a:xfrm>
        </p:spPr>
        <p:txBody>
          <a:bodyPr>
            <a:normAutofit/>
          </a:bodyPr>
          <a:lstStyle/>
          <a:p>
            <a:r>
              <a:rPr lang="tr-TR" b="1" dirty="0" smtClean="0"/>
              <a:t>Ebeveyn Evde Öğretmen Rolüne Girmemelidir!</a:t>
            </a:r>
          </a:p>
          <a:p>
            <a:pPr marL="0" indent="0">
              <a:buNone/>
            </a:pPr>
            <a:r>
              <a:rPr lang="tr-TR" b="1" dirty="0" smtClean="0">
                <a:solidFill>
                  <a:srgbClr val="00B0F0"/>
                </a:solidFill>
              </a:rPr>
              <a:t>Çocuğa </a:t>
            </a:r>
            <a:r>
              <a:rPr lang="tr-TR" b="1" dirty="0">
                <a:solidFill>
                  <a:srgbClr val="00B0F0"/>
                </a:solidFill>
              </a:rPr>
              <a:t>bilgileri rol yaparak, anlatarak izah edebilir, ondaki araştırmaya olan merakı ve zevki ortaya çıkarabilir, bu şekilde ders çalışmaya teşvik edebilir ve yardım edebilirler. </a:t>
            </a:r>
          </a:p>
        </p:txBody>
      </p:sp>
    </p:spTree>
    <p:extLst>
      <p:ext uri="{BB962C8B-B14F-4D97-AF65-F5344CB8AC3E}">
        <p14:creationId xmlns:p14="http://schemas.microsoft.com/office/powerpoint/2010/main" xmlns="" val="1478207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9"/>
            <a:ext cx="8208912" cy="2376264"/>
          </a:xfrm>
        </p:spPr>
        <p:txBody>
          <a:bodyPr/>
          <a:lstStyle/>
          <a:p>
            <a:r>
              <a:rPr lang="tr-TR" b="1" dirty="0">
                <a:solidFill>
                  <a:srgbClr val="00B0F0"/>
                </a:solidFill>
              </a:rPr>
              <a:t>Sürekli ders çalışmaya zorlayan, sık sık okulu ziyaret eden, şikayet eden, eleştiren, başarı endişesi yüksek ebeveynler çocuğun da başarılı olma konusundaki endişesini tetiklerler ve çocuk bu endişeden ötürü başarısız olabilir.</a:t>
            </a:r>
          </a:p>
          <a:p>
            <a:endParaRPr lang="tr-TR" dirty="0"/>
          </a:p>
        </p:txBody>
      </p:sp>
      <p:pic>
        <p:nvPicPr>
          <p:cNvPr id="36866" name="Picture 2" descr="http://gencogrenci.gencgelisim.com/wp-content/uploads/2013/05/basarisiz-olm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284984"/>
            <a:ext cx="8208912" cy="270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4505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75" y="2323652"/>
            <a:ext cx="8216081" cy="4201692"/>
          </a:xfrm>
        </p:spPr>
        <p:txBody>
          <a:bodyPr>
            <a:normAutofit/>
          </a:bodyPr>
          <a:lstStyle/>
          <a:p>
            <a:r>
              <a:rPr lang="tr-TR" b="1" dirty="0" smtClean="0">
                <a:solidFill>
                  <a:srgbClr val="00B0F0"/>
                </a:solidFill>
              </a:rPr>
              <a:t>Veliler bir </a:t>
            </a:r>
            <a:r>
              <a:rPr lang="tr-TR" b="1" dirty="0">
                <a:solidFill>
                  <a:srgbClr val="00B0F0"/>
                </a:solidFill>
              </a:rPr>
              <a:t>yandan çocuklarını çok iyi gözlemlemeli ve tanımalı, diğer yandan da çocuklarına öğrenmenin zevkini verebilmelidirler. </a:t>
            </a:r>
            <a:r>
              <a:rPr lang="tr-TR" dirty="0"/>
              <a:t>Bunların dışında, çocuğun daha okula başlamasını beklemeden, onlara çeşitli sorumluluklar vermeli, zamanlarını planlamayı, işlerini sıraya koymayı öğretmelilerdir. Öte yandan ailelerin, toplumla çocuk arasında bir süzgeç görevi de görmeleri gerekir. Çalışmanın, harcanan bir emek sonucu başarı kazanmanın zevki, kutsallığı çocuğa yine küçük yaştan itibaren anlatılmalıdır.</a:t>
            </a:r>
          </a:p>
        </p:txBody>
      </p:sp>
      <p:sp>
        <p:nvSpPr>
          <p:cNvPr id="4" name="AutoShape 2" descr="data:image/jpeg;base64,/9j/4AAQSkZJRgABAQAAAQABAAD/2wCEAAkGBxQPEhQUEBQVFRUXFhwXGRUWFRgYGBgYGxYXFxocFxgZHCgiGBwlHBcYIjEhJSkrLi4uGh8zODQsNyguLisBCgoKDg0OGxAQGy0kICUvLCwtLSwsLCwsLCwsLCwsLCwsLCwtLCwsLCwsLCwsLCwsLCwsLCwsLCwsLCwsLCwsLP/AABEIAMMAyAMBIgACEQEDEQH/xAAcAAACAgMBAQAAAAAAAAAAAAAAAQYHAwQFCAL/xABLEAACAQMBBQUEBgUGDQUAAAABAgMABBEFBgcSITETIkFRYXGBkaEUMkJScrEjM2KSwSQ0Q4Ki0QgVFiVEY3OjssLS4fAXNVR0hP/EABkBAQADAQEAAAAAAAAAAAAAAAABAgMEBf/EACsRAAICAQMDAgUFAQAAAAAAAAABAhEDEiExE0FRBBQyUmGRoSJxgbHRI//aAAwDAQACEQMRAD8AvGlRRQGnq+px2kTTTtwxoMs2CcDOOg9tfOk6zBdrxW00co80YNj2gcx76j+9r/2m8/2f/MKpfdxsXFqls0kFzJa3kEmCy5KlWBKHukMnRlyD9k8qEN0els0VUse1eq6Kv+dIVvLYcvpMDDjUeBYcs+8D21YGzW1VpqS8VpMr4GSnR1/Eh5ioTTCdnbopUVJIUUVyNqNoYdNtnuJzhVHJfF28FX1NAau122dppSg3UmGYErGo4nbHXA8ufU4FVpNvE1XVyU0i17CLOO3fBP7xHCp9BxYqObLaPNtJfPe336hWAxzw2OaxJ+yPE/31eaRhQAoAAGAAMAAdAB5VjkyqOyOfLn0bLkrvTt3mpQI9xDqjteHBKNxGJ8A91y5OT5NjlzHjkdzd3t7Pd3EllqUIguo1yOoEmOTd09MciCCQQfTnvWWnXRvmuJJVEXZmKOBAxxlgeJm5DiPCPA+VQTefPJ/j7TViYiReyXiHUcUxz7Rwk59KtCeovjyai8RTpUVoajopUUA6KVFAOilRQDpUUUA6KVFAOilRQGK8tlmRo5FDI6lWU9CCMEVRexlidA1x7OZv0NyvDG7cuIZJjJPTiBBX2n1q+ag29vY0arZnsx/KIcvEfFuXeT+sAPeBRqxVkhurfGVYAqeRyORHiCKp7azdTKk6z6Q/ZnOSnGUMZ843HMD08PZ03t1G9ETBbLUm73JYp2P1vAJIT9rphvHx59bVnhKGuWUZY3ceDjnGWJ6o8FMQ7G6+frX7L/8AqkNRPV7vWLKVY7u6uoQzcIkaWQx9eocHBA6nxr0fisdzbpKpSRVdT1VgCD7QaheofcqvVSvcp0bL7QpzjvWcdQfpTHPs4vCtSTYjWNRmij1KRjCpJMhdWCjlnhA6scADNXTY2iQIscYwi8lXJPCPIZ8B4Cs7sAMk4A6k9Kh55Ee5ka2mafHbRJDAoWNBhQP4+Z9a2q17S9jmyYnDgfaU8S+5hyPurT2k11NPhMrjjcsEiiB70srclQe/qfAVkouToxjFylRGt6W3baQkcdtwm5k73eGRHGPEjzYnA9hqnLbbS5k1GG+mAuJoyMJjAYAEAAKOXU8+dWts3uiNy8lzrbmWaUk9kjsAmSTkvnJx0CjkB5+Ej2O3df4nunktJ2aCVeGSGUd4YyVZXXrgkjBHQnnXfGKiqPShBRVIlOzetrfQLMscsWescsbIynxHMd4eo5GurSFFWLjopUUA6KVFAOilRQDpUUUA6KVFAOilRQDopUUBEtqt3VjqWTNDwSH+liwj58zyw3vBqA6rsrrmkqzWN413CuSY35uFHhwOTnA+6R06eFXXRQHnfSN810e7JaJO2OsZZD7SAG5fCs0+9u/P1LBV9qyt/dW/vF2DurK9F/o6OQxLskQ5xv4937SNnoB5+lbR3xJCFW7s7mKbHfXAUZ8cByDj2isZQS4jZzzxpcRs0dF1nXtUz2ax20Z/pWi4cfh4slvhipfpmwsakPfSyX0oOczH9Ep/Yhzwj35qOf8Arbaf/HuP93/1VzNe30GRQmnQMHblxy4JB8kRScn1J91ZuM3slRm4ZHwqLV1bV4LKPjuZEiQchnlnHgqjmfYKq7Y3Un2h1tJ5ARb2ql44zzCjOFLeHGzYYkeKjyqP6Nu91TWpe1u+0iU9ZrhWBx5JGcEj4DnV67E7E22jxsluGLPjtJHOWcrnHoAMnkPOtceNRNsWJQ/ck1FKitTYdFKigHRSooB0UqKAdFKigHRSooB0UqKAdFKnQBRRUX2k2+sdOl7K6m4ZOENwhWY4PToPSgJRSNVVru/OyiX+SJJcOfAgxKPxFhn4A+6q4v8Ab7V9acxW3GoP9Faqw5H7z9QPUkCgPTlVdvd/lF9o9pyIe5MrqRnKoUHwIMlVtb7v9df63ax/7S5/6WNbUW6TU5GDSzxhh0Yyu5HsOMiqSyQjyyyi3wSHfVsjbIbKOzgjimubgpxIuMg8I5geGWBq39J0SC0ULbxRxgADKqATjzIGTVIR7lbhyDNfjl0IR3I9nEwrbuNx4Ze7qD8XjxQZB+EuR86p7jE+5PTl4Lzp1RWk7vtX0o50+9jIzkxksqH2owIzU90Tam+TuajYsMf09swkQ9eseeMeHTi6+FWWWD7ojTLwTmiuTfa4sMfa8Ejx4yxRCWUeZj+ufcDXxou1Npe/za4ikP3Q44v3Tz+VXTT4KnZorEk6sSAykjqAQSPaKy1ICiiigCiiigCilToAoopUA6KVFAOilRQAa8rbQ6dNq2uXECsoke4dAWyFCpkD+yteqa84aF3dqz/9qb5pIaMEx2c3M2dthrx2unH2B+jiB9g7ze849KsSyhS3Ts4I0iQdFRQo+VfZOaVeNk9Tkk+aOuOOKNa4slk+sX90jD8jXOn2Yhfq9yPw3U6/k9dqsNteRyl1jdWKNwuFOeFsBsH1wQffWKlLlF6RHLvYO3kGO2vF9ReTH/jYj5VxZN2Dr/NtTvo/xPxj4KVqS7K7RrqBuimOGG4MSkfaAVTxewniwfSu9Wry5YOmyumL3K4/yS1mL9VqocDwePGf+L86xv8A5Rw9PoswHoMn8qsuinXfdL7DR9StF2n12P8AWaZG/qjc/lIfyqBbbR3V+3G+kSQS5yZYo5SG/GOEg+3rXoiirw9QoO1Ffkq8d9ynP8HaF4ry7jkVkbsFJVlKnk48D7avyolbadwaotyo/W2jROf2o5I2XPtVj+7Utr1YSUopo5mqdBRSp1YgKKKVAOilToAopUUA6KVFAOilRQBXmee/jtNppJZmCIty5Zj0AZGGTj1avSs8oRWZjhVBYnyAGSfhXlDZJF1TWENynEs80kjpk45h3xnyBx8KrKtLslcnojS9obW65W9xDIfurIpb93r8qrrettRqFlciO0fEZh7XkgLAKSGJJ8Onxqy9O0qG2HDbxRxjyRAPyrn6rpIlvLaVlBURTwuCMgiQIRn07rfGvHxyhGd1t9Tqmm0Rbafbfj0T6XbtwSS8MfI80cnDgeRADEeyq42C2uNha6kCx7SREMeTz7Ql0Y+ee+Cfw1I7PYKWLU1sjlrDtPpigjIPCOAKT4nvKp8xipRtnuxhvriO4ixG3aKZ1xhZE4hxEY6PjPPxrrjLFD9L4e/+GbUnuV3uu28h0lJUnikbtGVuNCpwAMYKkjzJq6tl9rLXUw5tHLcGOIFSpHFnHI/hNefH2Jupp7jsoisUcsgM0n6OJVV2GeNuoGPDNbu6nX00+/HaOBDIDGznkvmrHPQZHzq+f08JpyjyRCbjs+D0XdSuo7kZc+QZV/4jUY1PWtUXPYadGfItdA/2Qq/nUgtNXt5/1M8Mn4JEY/I1u15qenlG/PDKxfafX0OW02Ij9kk/lKawTbzNQgUtcaTIFUZZh2qqB5ljGwA99WrXH2s1S2treT6a4SN1ZMdWbIIIQfaOPKtoZIyaWhfxZRpruR3d9vTTUrpbc27RMylg3aBx3Rn7oq0q8xbnNFuTfw3KRP2KE8UrDhXBVgOEn6xzjpnFelJb6NCgd1UyHCBjjiOM4Gepx4deR8q9OGmL0R7HPK3uzaopUVqVHRSooB0UqKAdFKigHRSooB0UqrzehvFGmqLe1xJeSclUDi7PPIFgOrHwXxoDX3w7eR2cD2cP6S5nQpwqf1asMZbHiQcBapPY67k0q8S4mtpmCBhw8DKckY8RVybtt3ZtCb/Uv0l4/eCt3uyJ55J8ZPXw6Cp68hJyTXL6jPGCrk0xwctyq1312/2rS4Hs4D+ZFfY322XjBcj3R/8AXVmugb6wB9ozWB9Ohb60UR9san+FcGvD8v5N9M/JXrb5LZuUNtcysegCr8ORJ+Ar5XbvVbj+a6Q6+sxcD+0EHzqyoIVQYRVUeSgAfKvuo6mNcR+7GmXdlSa1o2varF2Vx9HgiJBKK2CceBxxZHpmufZ7jZD+uu0UfsRlj82FXXTq3u5pVGkOlHuVQu463xzups+iIK3rbdMIhiLULxB5KwUfAGrIqNbQbeWNgWWadTIOscffcHyIH1ffRZs0nSdhwguSPPuqz11G9PtfP8a6Gj7urKz/AEtwz3DLzEly4KoOvJT3R55OajL7y7/UWMekWRx4yyDiwPXoiePUmtq33a3V8Q+sXsj+PYxHug+0jA9y59a0fUS/6Sr+yn6X8KJhPtxp0XI3cHLlhW4vhw5qN7W7wtIvbSW1mkduId1kiY8LfZZSeWQayNuc049O3Hsk/vWsa7lNPYgdpdKPSSP+MZq2CWGEtm7E1No524XbG4uJ5LS6maVey4ouM5YFSAw4jzIwfHyq7815j7JdmddGS5gjOcnBdonTxwACc+zpVmadpcusst3qTsLdlBhsY3ITgzkG4II7Qnly6e7lXotpcmCi3wWdDMrjKMGHmpBHxFfMVyjlgrqxQ4YBgSpxnDAdDjwNVfNsXNBdE6VObG2dP0qqxk4nJOSkbHCELwjNRXbbZ+XRZLSbR2n7WRmjkPGZHmk5OvGMYbI48jGOWajXHgs8ckrov+iq11LeDNpdkj6msLXbjuQQkji6c3JJ4QPEjl4CtPZjeDqGoR9qsNrFGSQC3aOxwcHADD86lOyrVclrUZqKw7SyADjRCfEjKj4EnHxqu9vt8kkLiGwEYdSe0kbvqPDhUeYOcn3VJBduaKrzc5tw+rQSrclTcRMM4AUMj5KkAeRDA+wedFAdzeFtamk2jTHBkPdiQ/afHL3Dqf8AvUH3J7JswfVL7vzTEtEX5kKc8UntY9PID15QnU9XTaPWY1uJVhtFYqgduDKA8wCTykkI/Lyr0XJDwoqRgKoAAA5AAcgB5cqrOWmNolKzXuJeI+lYcVztT1+0tSRcXVvGR9lpV4v3Qc/KovqG9jTYjhZWkP8Aq0Yj4nFePPFlnK2mdSlFKrJ1RUOsN5+mTf6R2f8AtEZf4V37DaCzuP1N5bOfITJxfu5z8qr7fJ8pPUj5OlRX1OqxqWd0VR1ZmAUe0mopqu8PTbb613HIfKHMnzXl86n2+T5R1I+SU0VU95vwgDAQ2srrnmWdUP8AVUZz7yKmGzm20d6hc291CijiaSWHEQA6kyZ4ce/NT7XL4HUj5NTbjaKdf5HpiGW7cd5h9WBD9pz0DHwB9voYrs/uytLR1k1a4jkmdhiFpAqFyR14jxSnJ9Bz8a1YLu62gupYtNla0so/rSgFTIx+0+CGLNg4GeQHOojvA2OTTZI4xctc3EpyUEfMA8lyeIksx6DHga7seBqOlOvPkxlK3dHpCCBY1Coqoo6KoAA9wrFc6hDF+sljT8cir+Zqn7Ld1quphDqN32KKAoV342AHL6ikLnHiTXT2o3N2drYSSRXDiWJTIZJSvAwA+rwqO7nw6nJ8ayXor5kWeVrsWqpBAI5g8wR0I9K+gK847F7TawYvo2nCSVU592IOYweg4yO4vI4BPnXX1nWtf0oRXN5Nwhn4VicxtxciTlE+zy658RT2Lv4h1vod3/CH0gP9DuhheImByfXvofYMSZPsqR3G8Cwt4QtrJ9IdVCRwxBi74ACgd3060bKb1rLU0EV5wW8p5ESYMTH9l25D2N86w7aawumH/NViJ535vIkJMar5Ex4LMfIHl4+APZKDaSe5SEqs1t3W0N5Pd3cWpI0blUlijZeEKoyGCZ6jvLz8wamW0Wo/RLWa44eIxRlwp5ZIHn4daq5d5Oo8StLpRLLnDCKdSM9cEg9aNU3tSNC8VzphCOOFuN2wR5YaIVXptsv1Eo8lZalPd6lJJcOkkrH6zKjFVHgBgYVR5VJNO3jvawRww2yDs14cu7HJ8SQAMc6nex+10F8CkaiF1/ojjmPNcYzXL29vrCJgl5au7MMq6oFz54fIyRyyPZW5zkO1DeVeTKyjs4wwxlFIYZ8iWODXe3M7FR6ml61wO72fYxtjPDI3eLL6qAv71VzqBiLk24kCeUjKzfFQK9K7ubFdOs7SFuUkqmQ+rkByP3T8qtGNmWXJoSKc2B1GTQtXEdz3Bx9hMPABiMN4cs8LZ8qdS/fVp0cmrabwqA05RXP3v0yqufcSKdVNVufWpbgTnNveA+OJIsfNT/CskG5u/kRY7jUj2QGOzBkdQPIKWAxV3UUBUVluDtF/XXNw/wCARxj5q351I7DdJpUOD9H4z/rJHbPtGcfKutsJr/06B+I5lgleCXz4kYgE+1cH41s7Z301vZXEtsjSSrGeBVGTnH1seOOvuoCAX2p7NLI9tLFApjYoSISAGBwcOo8x8q0I9g9ntRcJZXRSQ5wkcwJbln6koJPuqIbkNBju71558OLcBwh58TuWCk56gYJ9uKn+8HQobMJqVnAsU1vKkj9ny4484cEfV6HrjNVcknRZQbVmC+3N6ZaRGW6ubvs05k8ScIz6LESPCozoVrod3eRWtpZzzBiS80s0iBVC5yqKRxc+XPHXxq4tS1FlgeaNWmxGXRF6ycsgL7ap/cqGu9Qu7uULxBBnhUKoaRugA6DCH4VXqWmy/TppFsaXs1Y2f82tIVP3ioZvicmqy242mn165XTdPbMIP6WUfVbB5kkfYX+0TVsahB2sUiffRl+Kkfxqo/8AB5I/lowM/oeeOeD22Rny5Cs4zdOTLygk1FFgLbw6Fp79ihZIIy56BpG82PmT8qrTdPpkmqX0uo3fe7NsgnoZSOQUeSLjl4ZWrY2tsWubK5iQZZ4mUDzOOQ+NGyuhpp9rFbpz4F7x+855sfjVVKk/Jo4XJeEdeqU31bQST3EenQBsAqWA6ySMe4vsH5n0q66hthsmG1W4vph9UKkIPnw99/d0H9aoxtLdk5E2qR0NhNmV0u1WEc5D3pWH2nI/IdBT1LZwXl4k91h44EKwxHmC7c3dgfYoA9M1IaVRqd2ToVFQb1tmLWCSxMEKRPNchG4OQK5XPd6dWHOpsa523tkLu+sERh/JRJNMBz4ePshED5M3ZsfYDW7LIFUsegBJ9gGa6oXW5yT+LYr7eRrs/bw2dmzCRvrcBwxZiFRc+HifeOlaNtuuu5GDahKY8+BJkc/1icfM091MLajq7XUo/VhpT5AnuIPYAflV6a3qSW1rNLMvGkcZfHngdBWig2rOaWZRyKBQW1uwp09Rc2cjkR4LBiONfDiVlAyPPlU8hto9UsYvpA4hJGGz4hsc2XyOc13L6GOYOg70TggeqHOCD7OdR/Y21aO0NvITxRO8RI5HAYlSPLKkH31U2Ke2q2dk0+bs5CGUjKOPtD2eB9KvDeXrBtU0+ePvNHdJxIvNirxPkcI8SuceuKpbbfS1tbhlW4+kZ5kk8Tr+zIfP/wAwKul9mPpmrabOy5jS1ErHwLxFeAH1BkB+NWTpMxyR1Tjf1NnazQWvNd04L9S3h7Zz5BZTw+8sB86dWQsChy+BxFQpPiQpYgewFm+NFVNUq4M1I0UGhJ5y12/utnb/AFEOh7O+WUxsPqks7FGB807RgR1GfWrd3WbTf4zsI3Y5lj/RS+fGoHP+sMGuxtTs5BqUDQXK5U9GGOJG8GQkciKoewubzY+8lR4hPFMoweaLIFJ4WVgDwsvEQQc44vZQE40YQwbQ30UCKitArMq8gZMhmOPD62ffU11KxW4ikif6siMh8eTAjPuqsN1Ej6rrF7qDIY17PBTOcGQBFGcDPKMnp4VbLDBwa58q3s6cLtUUxbbsNUlUJcX3AoAUIJJHHCOQGBgdKn2wWxy6RFIiyGVpHDM5Xh6DAHU5x3j76lNFUlkb2NI40nYCqd3MR9hqOpQDouRj8EzL/Griqptk17HaS+jHR1Y/Hgf8zUw4ZE/iTLZopU6zNQooooAqObZ7S/QUSOFe1upzwQQjmWY8uJh4KM8z/wB8SOqqs7oNf65ek5ezg4IWPMRkqwJHqCh+JrTHHU9zLLLStjvabDHEHiWTtpo2xczffuGAZ+f7IKqB4AY8K3bm3BtruRukdvIcepjbHzqo93OvXah44bdbhePjc9oEkBbqxLHvDl5e+rO1WZ206+AUqzWr90kE5HqOXTNdRxnK3BaYsdnLPy4ppOE+ixggD4sx94qQb2rrstKuT94Kn7zAVCdzGui306/Lf6Oe259O/GQo/ei+dRTV94D3mlC0ny0yyoe0+/EAx737QYKPUH0rXUlGji6UpZnLwye7udT+k2MeT3o/0bf1cY/skV3LtURJXfkpUs+M9AuCeXPOB8q5mxOl/RLOFCMMV42/E3P5chX3s/qI1SW8gQcSxsI+74qyFWOfAcSvzrI7Sl9pUsg+bBpSp6q68l/Cx5n31b2ye9mC10iMz9+6izCsQPecKAVYn7K4wCfMHrXci3JaaV74l4vErKcD2ZBrDJuI049JbtfQSRfxioCQbrLm4urQ3l42Zbly4AGFSMd1FQZ5L1Pn3jmipTplktvFHDGMJGgRfYowM+tKgNuiiigCscsKt9ZQfaAfzrJRQGOOFV+qoHsAH5VpX0eDnzroViuY+JTVJxtF8ctMjl0qYpZrkO0Ca8/7QbTP/jp7jSQZn4eDCxmQSYGHwq8yvLqPKp/tlqFxqTtp+mclHK5uefAgP9GGHVjzyBz8PPHd2N2Mt9KTEILyN9eZscTeg+6voPnWsagrZlK5ukY9kttYdQ7jq0FwB3oJMhvXg4gOMD2Z9KlNYLi1SXHaIrEcwSASD5g+FZ6zddjSN9woooqCwVQuzeocdhtFP4TNHg/jknP/ADCrc232hXTrOSZscWCsa5+tIwPCP4n0BqFbodkzcaLehxj6WSqf1FIU/vk/CujCtrOXO96IfsNsalzDHcpdSRSZIwgGVIOOuehq2NNtGZTC78ZkjeIuQFzxoV5gcs86o263e6rb8zZz584h2h/3RJrDHe6pZMDm7iYHI41k5EejitjA09EvpliuLaBHdrkIvCilm7j8WAo5nPMe+rG2Y3MyCM3GpN2YUBhAuCx5g4kboB5gc/UVV+n6tPazdtDI8cuSeJTg5PM5/uqfafvovRGYrmOO4BGA2Cj58Mlchh6YB9aAmG2+vLY2ztxASuCsa55knkSB5LnJ91drcbsi2n2jTTZEtyFYoeXAi8XAMfePGSfaPfCNg9jLvV71bzVY3WBO8FkUoJCDlURDz7PxPgfXNegRQDoopUA6KVFAOiiigCiilQDpU6KAwvaqfCtK+0vtFKq7JnkWGOLHjwnwPr4V06VVcEyynJHGs9GW3QRwoqovRV/85n1NfTRMOoPwrr0GqPEmaLM0cWnXWaIHqBWFrNT0yKzeF9jRZ13OfRXO2i2hs9PH8puY0OMhM5kPsQZPvxVXbQb2pLkNBpdvIzOCokILPz5ZjjTnnyJ+FQscizyxrk4m8jVZNa1GOzs++sbGNAOjSEjjcnyGMZ8lPnXobZ7SlsraG3TpFGqZ88Dmfecmq83K7ANp8bXN2nDcyDhVGAzFH/Bm8fIADzq066UqVHJJ27DFBFFOpINC50W3l/WQRNnzjU/wrU0/ZKytn7SC1gjf7yxqDXapUAYp0UUAUqdKgCiiigCinRQBSoooB0UUUAjRRRQDpGiigCqZ327S3VtMkME7xxsoyEwpOeveA4vnRRQFS6HZJcXUSzAuHkAbLNlsnnk5z769V6DoNtZIFtYY4hjnwrzPtY8z7zRRQHVoNOigFRRRQBRRRQBTNFFAFI06KAVFF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7892" name="Picture 4" descr="https://encrypted-tbn2.gstatic.com/images?q=tbn:ANd9GcSlqD7BV-TOiXfKWAZTmYmcQKEINZUwmhB99d3XChhoikbm1iR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476672"/>
            <a:ext cx="2880320" cy="1857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195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cekimyasasi.net/makaleler/wp-content/uploads/2010/05/hayatimizdaki-kiyasl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3068960"/>
            <a:ext cx="3432330" cy="34323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7544" y="692697"/>
            <a:ext cx="8184858" cy="2808312"/>
          </a:xfrm>
        </p:spPr>
        <p:txBody>
          <a:bodyPr/>
          <a:lstStyle/>
          <a:p>
            <a:r>
              <a:rPr lang="tr-TR" b="1" dirty="0" smtClean="0">
                <a:solidFill>
                  <a:srgbClr val="00B0F0"/>
                </a:solidFill>
              </a:rPr>
              <a:t>Çocuklarının </a:t>
            </a:r>
            <a:r>
              <a:rPr lang="tr-TR" b="1" dirty="0">
                <a:solidFill>
                  <a:srgbClr val="00B0F0"/>
                </a:solidFill>
              </a:rPr>
              <a:t>karne  başarısını başka çocuklarla asla </a:t>
            </a:r>
            <a:r>
              <a:rPr lang="tr-TR" b="1" dirty="0" smtClean="0">
                <a:solidFill>
                  <a:srgbClr val="00B0F0"/>
                </a:solidFill>
              </a:rPr>
              <a:t>kıyaslamayın: </a:t>
            </a:r>
            <a:r>
              <a:rPr lang="tr-TR" dirty="0" smtClean="0"/>
              <a:t>Anne </a:t>
            </a:r>
            <a:r>
              <a:rPr lang="tr-TR" dirty="0"/>
              <a:t>babalara, çocuklarının karne  başarısını başka çocuklarla ve özellikle kardeşleriyle asla kıyaslamamaları ve  karneyi bir “övünme” ya da “utanma” nedeni olarak kullanmamalarını tavsiye  etti.</a:t>
            </a:r>
          </a:p>
        </p:txBody>
      </p:sp>
    </p:spTree>
    <p:extLst>
      <p:ext uri="{BB962C8B-B14F-4D97-AF65-F5344CB8AC3E}">
        <p14:creationId xmlns:p14="http://schemas.microsoft.com/office/powerpoint/2010/main" xmlns="" val="1095884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56308"/>
            <a:ext cx="8208912" cy="3869036"/>
          </a:xfrm>
        </p:spPr>
        <p:txBody>
          <a:bodyPr>
            <a:normAutofit/>
          </a:bodyPr>
          <a:lstStyle/>
          <a:p>
            <a:r>
              <a:rPr lang="tr-TR" b="1" dirty="0" smtClean="0"/>
              <a:t>‘Sen Benim İçin Değerlisin Mesajı’ Verin: </a:t>
            </a:r>
            <a:r>
              <a:rPr lang="tr-TR" b="1" dirty="0" smtClean="0">
                <a:solidFill>
                  <a:srgbClr val="00B0F0"/>
                </a:solidFill>
              </a:rPr>
              <a:t>Bu </a:t>
            </a:r>
            <a:r>
              <a:rPr lang="tr-TR" b="1" dirty="0">
                <a:solidFill>
                  <a:srgbClr val="00B0F0"/>
                </a:solidFill>
              </a:rPr>
              <a:t>derslerden de başarılı olmak isterdin mutlaka, bu durum ikinci dönem  neler yapmamız gerektiğini bize göstermiş oldu”</a:t>
            </a:r>
            <a:r>
              <a:rPr lang="tr-TR" dirty="0"/>
              <a:t> şeklinde ifadeler </a:t>
            </a:r>
            <a:r>
              <a:rPr lang="tr-TR" dirty="0" smtClean="0"/>
              <a:t>kullanabilirsiniz.</a:t>
            </a:r>
          </a:p>
          <a:p>
            <a:r>
              <a:rPr lang="tr-TR" dirty="0"/>
              <a:t> Ancak bunu sözel bir ifade olarak  değil, davranışlarınızla da destekleyecek bir şekilde ifade edin. </a:t>
            </a:r>
            <a:endParaRPr lang="tr-TR" dirty="0" smtClean="0"/>
          </a:p>
        </p:txBody>
      </p:sp>
      <p:pic>
        <p:nvPicPr>
          <p:cNvPr id="39938" name="Picture 2" descr="https://images-blogger-opensocial.googleusercontent.com/gadgets/proxy?url=http%3A%2F%2F1.bp.blogspot.com%2F-GJwlskj6rio%2FUujKe-HosyI%2FAAAAAAAAAb8%2FKjIg3eROOn0%2Fs1600%2Fmother-kissing-son-clipart.gif&amp;container=blogger&amp;gadget=a&amp;rewriteMime=image%2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386199"/>
            <a:ext cx="2448272" cy="2188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8554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eselichat.com/always/filemanager/uploads/blog/c0779a15fac56e6b3f16daef2944574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404663"/>
            <a:ext cx="2476500" cy="20574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7544" y="2323652"/>
            <a:ext cx="8208912" cy="3508977"/>
          </a:xfrm>
        </p:spPr>
        <p:txBody>
          <a:bodyPr>
            <a:normAutofit/>
          </a:bodyPr>
          <a:lstStyle/>
          <a:p>
            <a:r>
              <a:rPr lang="tr-TR" b="1" dirty="0" smtClean="0"/>
              <a:t>Başarısızlığın Nedenlerini Konuşun: </a:t>
            </a:r>
            <a:r>
              <a:rPr lang="tr-TR" dirty="0"/>
              <a:t>Çocuğun evde nerede, ne şekilde çalıştığı yani çalışma ortamı önemlidir. </a:t>
            </a:r>
            <a:r>
              <a:rPr lang="tr-TR" b="1" dirty="0">
                <a:solidFill>
                  <a:srgbClr val="00B0F0"/>
                </a:solidFill>
              </a:rPr>
              <a:t>Boş ve düzenli bir masa, bilgisayar ve televizyonun olmadığı koşullar gerekmektedir. Çocuğunuzun “hangi saatlerde ders çalıştığını, mola verdiğini, yattığını” </a:t>
            </a:r>
            <a:r>
              <a:rPr lang="tr-TR" b="1" dirty="0" smtClean="0">
                <a:solidFill>
                  <a:srgbClr val="00B0F0"/>
                </a:solidFill>
              </a:rPr>
              <a:t>bilmelisiniz</a:t>
            </a:r>
            <a:r>
              <a:rPr lang="tr-TR" b="1" dirty="0">
                <a:solidFill>
                  <a:srgbClr val="00B0F0"/>
                </a:solidFill>
              </a:rPr>
              <a:t>. </a:t>
            </a:r>
            <a:r>
              <a:rPr lang="tr-TR" dirty="0"/>
              <a:t>Okul, çocuğun kendine ait alanıdır. Öğrenme çocuğa aittir.</a:t>
            </a:r>
          </a:p>
        </p:txBody>
      </p:sp>
    </p:spTree>
    <p:extLst>
      <p:ext uri="{BB962C8B-B14F-4D97-AF65-F5344CB8AC3E}">
        <p14:creationId xmlns:p14="http://schemas.microsoft.com/office/powerpoint/2010/main" xmlns="" val="60819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323652"/>
            <a:ext cx="8136904" cy="4129684"/>
          </a:xfrm>
        </p:spPr>
        <p:txBody>
          <a:bodyPr/>
          <a:lstStyle/>
          <a:p>
            <a:r>
              <a:rPr lang="tr-TR" b="1" dirty="0" smtClean="0">
                <a:solidFill>
                  <a:srgbClr val="00B0F0"/>
                </a:solidFill>
              </a:rPr>
              <a:t>Aldıkları </a:t>
            </a:r>
            <a:r>
              <a:rPr lang="tr-TR" b="1" dirty="0">
                <a:solidFill>
                  <a:srgbClr val="00B0F0"/>
                </a:solidFill>
              </a:rPr>
              <a:t>her karne ile, çocuklarımız da “bu dönem dersleri nasıl öğrenmişim?” sorusuna değil, “ben nasıl biriyim?” sorusuna da yeni yanıtlar oluşturmaktadır. </a:t>
            </a:r>
            <a:r>
              <a:rPr lang="tr-TR" dirty="0"/>
              <a:t>Yani alınan her karne ve her karne dönemi, çocuklarımızın kendileri ve kendi performans algılarında önemli değişiklikler yaratmaktadır.</a:t>
            </a:r>
          </a:p>
        </p:txBody>
      </p:sp>
      <p:pic>
        <p:nvPicPr>
          <p:cNvPr id="4098" name="Picture 2" descr="http://static8.depositphotos.com/1109793/973/v/170/depositphotos_9737524-Business-Attention-Question-mar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7208" y="365417"/>
            <a:ext cx="3700775" cy="1969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311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323652"/>
            <a:ext cx="8208912" cy="3508977"/>
          </a:xfrm>
        </p:spPr>
        <p:txBody>
          <a:bodyPr>
            <a:normAutofit/>
          </a:bodyPr>
          <a:lstStyle/>
          <a:p>
            <a:r>
              <a:rPr lang="tr-TR" b="1" dirty="0" smtClean="0">
                <a:solidFill>
                  <a:srgbClr val="00B0F0"/>
                </a:solidFill>
              </a:rPr>
              <a:t>Çocukla</a:t>
            </a:r>
            <a:r>
              <a:rPr lang="tr-TR" b="1" dirty="0">
                <a:solidFill>
                  <a:srgbClr val="00B0F0"/>
                </a:solidFill>
              </a:rPr>
              <a:t>, bir öğrenci olarak bulunmayı hayal ettiği konum konuşulur. Sonra çocuk bu konuma ulaşmak için neler yapması gerektiğini düşünür ve belki biraz da ailesinden fikir alır. </a:t>
            </a:r>
            <a:r>
              <a:rPr lang="tr-TR" dirty="0"/>
              <a:t>Daha sonra bu ideal durumun sağlanması için sahip olunan destekler ve bu durumun önündeki engeller konuşulur. Bu engellerin aşılması için birlikte planlar yapılabilir. </a:t>
            </a:r>
          </a:p>
        </p:txBody>
      </p:sp>
      <p:pic>
        <p:nvPicPr>
          <p:cNvPr id="40962" name="Picture 2" descr="http://yasamkoclugu.com/wp-content/uploads/2013/09/ya%C5%9Famko%C3%A7lu%C4%9Fu15-320x20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476672"/>
            <a:ext cx="3048000" cy="1924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0707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developmentcrossroads.com/wp-content/uploads/2011/08/pla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88640"/>
            <a:ext cx="3810000" cy="25336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7544" y="2323652"/>
            <a:ext cx="8202488" cy="3508977"/>
          </a:xfrm>
        </p:spPr>
        <p:txBody>
          <a:bodyPr>
            <a:normAutofit/>
          </a:bodyPr>
          <a:lstStyle/>
          <a:p>
            <a:r>
              <a:rPr lang="tr-TR" b="1" dirty="0">
                <a:solidFill>
                  <a:srgbClr val="00B0F0"/>
                </a:solidFill>
              </a:rPr>
              <a:t>Bu konuşmanın sonunda, çocuğun kendi istediği gibi bir öğrenci olursa bunun kısa ve orta vadedeki sonuçlarının ne olacağı, bu planlarının dışına çıkarsa nelerle karşılaşacağı son derece net olmalıdır. </a:t>
            </a:r>
            <a:r>
              <a:rPr lang="tr-TR" dirty="0"/>
              <a:t>Artık aile ve çocuk arasında </a:t>
            </a:r>
            <a:r>
              <a:rPr lang="tr-TR" dirty="0" smtClean="0"/>
              <a:t>varılmış </a:t>
            </a:r>
            <a:r>
              <a:rPr lang="tr-TR" dirty="0"/>
              <a:t>bir anlaşma vardır ve aile çocuğun bu anlaşmayı unuttuğunu, ihmal ettiğini fark ettiği noktalarda, ödemek durumunda kalacağı bedelleri ona kısaca hatırlatır.</a:t>
            </a:r>
          </a:p>
          <a:p>
            <a:endParaRPr lang="tr-TR" dirty="0"/>
          </a:p>
        </p:txBody>
      </p:sp>
    </p:spTree>
    <p:extLst>
      <p:ext uri="{BB962C8B-B14F-4D97-AF65-F5344CB8AC3E}">
        <p14:creationId xmlns:p14="http://schemas.microsoft.com/office/powerpoint/2010/main" xmlns="" val="1985460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strategies.com/blog/wp-content/uploads/2013/08/ideal_manager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4362111"/>
            <a:ext cx="1835694" cy="216251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1043492" y="764704"/>
            <a:ext cx="7560956" cy="5067925"/>
          </a:xfrm>
        </p:spPr>
        <p:txBody>
          <a:bodyPr>
            <a:normAutofit lnSpcReduction="10000"/>
          </a:bodyPr>
          <a:lstStyle/>
          <a:p>
            <a:r>
              <a:rPr lang="tr-TR" b="1" dirty="0">
                <a:solidFill>
                  <a:srgbClr val="00B0F0"/>
                </a:solidFill>
              </a:rPr>
              <a:t>Örneğin, çocuk ideal bir öğrenciyi, notları 3 olan, derslerde parmak kaldıran, öğretmenleriyle sorun yaşamayan biri olarak tanımlamışsa, önce, bu tablonun onun için tek olası durum mu olduğu tartışılmalıdır. </a:t>
            </a:r>
            <a:r>
              <a:rPr lang="tr-TR" dirty="0"/>
              <a:t>Daha sonra da, bu hedeflerine ulaşmak için nelerin ona destek, nelerin engel olduğu saptanmalıdır. Örneğin, çocuk çok fazla televizyon seyrediyor olabilir, okuduğunu anlamakta zorlanıyor olabilir, sınıfta bir şey söylediğinde alay edilmekten korkuyor olabilir, kendini yazılı olarak daha iyi ifade ettiğini düşünüyor olabilir. Bu verilerin ciddiye alınması ve bunlara yönelik stratejiler oluşturulması önemlidir.</a:t>
            </a:r>
          </a:p>
        </p:txBody>
      </p:sp>
    </p:spTree>
    <p:extLst>
      <p:ext uri="{BB962C8B-B14F-4D97-AF65-F5344CB8AC3E}">
        <p14:creationId xmlns:p14="http://schemas.microsoft.com/office/powerpoint/2010/main" xmlns="" val="1764363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323652"/>
            <a:ext cx="8130480" cy="3508977"/>
          </a:xfrm>
        </p:spPr>
        <p:txBody>
          <a:bodyPr/>
          <a:lstStyle/>
          <a:p>
            <a:r>
              <a:rPr lang="tr-TR" b="1" dirty="0">
                <a:solidFill>
                  <a:srgbClr val="00B0F0"/>
                </a:solidFill>
              </a:rPr>
              <a:t>Öğretmen ve okulla diyalogunuzu artırın. </a:t>
            </a:r>
            <a:r>
              <a:rPr lang="tr-TR" dirty="0"/>
              <a:t>Başarıyı yükseltme adına nasıl bir yöntem izleneceğine birlikte karar verin.</a:t>
            </a:r>
          </a:p>
          <a:p>
            <a:endParaRPr lang="tr-TR" dirty="0"/>
          </a:p>
        </p:txBody>
      </p:sp>
      <p:pic>
        <p:nvPicPr>
          <p:cNvPr id="44034" name="Picture 2" descr="http://sehrincocukhali.com/wp-content/uploads/2014/12/karanlikta-dialo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3501008"/>
            <a:ext cx="3810000" cy="30262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3500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erturkcanerten.com/wp-content/uploads/2012/11/different-cashback-1024x5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04664"/>
            <a:ext cx="3816424" cy="23042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539552" y="2323652"/>
            <a:ext cx="8136904" cy="3508977"/>
          </a:xfrm>
        </p:spPr>
        <p:txBody>
          <a:bodyPr>
            <a:normAutofit/>
          </a:bodyPr>
          <a:lstStyle/>
          <a:p>
            <a:r>
              <a:rPr lang="tr-TR" b="1" dirty="0">
                <a:solidFill>
                  <a:srgbClr val="00B0F0"/>
                </a:solidFill>
              </a:rPr>
              <a:t>Çocuklar her sene ve her dönem farklı bilgiler öğrenirler. </a:t>
            </a:r>
            <a:r>
              <a:rPr lang="tr-TR" dirty="0"/>
              <a:t>Bu sebeple de notlarında farklılaşmalar olabilir. Yani çocuk bir önceki yıl </a:t>
            </a:r>
            <a:r>
              <a:rPr lang="tr-TR" dirty="0" smtClean="0"/>
              <a:t>ya da </a:t>
            </a:r>
            <a:r>
              <a:rPr lang="tr-TR" dirty="0"/>
              <a:t>dönem daha başarılıyken diğer zamanlarda başarısında düşmeler yada yükselme gözlenebilir. Bu sebeple çocuğun başarısızlıkları konuşulurken sanki her dönem, her konuda ve her derste başarısızmış gibi </a:t>
            </a:r>
            <a:r>
              <a:rPr lang="tr-TR" dirty="0" smtClean="0"/>
              <a:t>davranılmamalıdır. </a:t>
            </a:r>
            <a:endParaRPr lang="tr-TR" dirty="0"/>
          </a:p>
        </p:txBody>
      </p:sp>
    </p:spTree>
    <p:extLst>
      <p:ext uri="{BB962C8B-B14F-4D97-AF65-F5344CB8AC3E}">
        <p14:creationId xmlns:p14="http://schemas.microsoft.com/office/powerpoint/2010/main" xmlns="" val="197275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152928" cy="3508977"/>
          </a:xfrm>
        </p:spPr>
        <p:txBody>
          <a:bodyPr/>
          <a:lstStyle/>
          <a:p>
            <a:r>
              <a:rPr lang="tr-TR" b="1" dirty="0">
                <a:solidFill>
                  <a:srgbClr val="00B0F0"/>
                </a:solidFill>
              </a:rPr>
              <a:t>Geçmişteki başarıları örnek gösterilip kötü notları düzeltememe kaygıları azaltılmaya çalışılmalı. </a:t>
            </a:r>
            <a:r>
              <a:rPr lang="tr-TR" dirty="0"/>
              <a:t>Öğrenmenin hayat boyu süren bir süreç olduğu düşünüldüğünde karne odaklı düşünme öğrenmenin düzeltilemez bir son gibi algılanmasına yol açabilir. Bu nedenle çocuğun başarılarına karne değil gelecek odaklı bakılmalı.</a:t>
            </a:r>
          </a:p>
          <a:p>
            <a:endParaRPr lang="tr-TR" dirty="0"/>
          </a:p>
        </p:txBody>
      </p:sp>
      <p:pic>
        <p:nvPicPr>
          <p:cNvPr id="46082" name="Picture 2" descr="http://us.cdn1.123rf.com/168nwm/ivelinradkov/ivelinradkov1301/ivelinradkov130100049/17543131-silin-%C5%9Feffaf-gemide-i%C5%9Faretleyici-ile-erkek-elle-%C3%A7izim-odak-kavram%C4%B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514324"/>
            <a:ext cx="4408512" cy="2939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0167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kln.org/home/sites/default/files/child%20rights%20and%20equalit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336854"/>
            <a:ext cx="3707904" cy="31782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611560" y="1268760"/>
            <a:ext cx="7992888" cy="3508977"/>
          </a:xfrm>
        </p:spPr>
        <p:txBody>
          <a:bodyPr>
            <a:normAutofit/>
          </a:bodyPr>
          <a:lstStyle/>
          <a:p>
            <a:r>
              <a:rPr lang="tr-TR" b="1" dirty="0">
                <a:solidFill>
                  <a:srgbClr val="00B0F0"/>
                </a:solidFill>
              </a:rPr>
              <a:t>Yapılan diğer bir hatada cinsiyete bağlı ayrımlarla sıklıkla karşılaşılmasıdır. </a:t>
            </a:r>
            <a:r>
              <a:rPr lang="tr-TR" dirty="0"/>
              <a:t>Ülkemizin bazı kültürlerinde kızlar okumasa da olur gözüyle algılandıklarından karne kaygısını daha az yaşarlar. Ancak eskiden daha yaygın olan bu görüşün günümüzde şekil değiştirmeye başladığı da gözlenmektedir. </a:t>
            </a:r>
          </a:p>
        </p:txBody>
      </p:sp>
    </p:spTree>
    <p:extLst>
      <p:ext uri="{BB962C8B-B14F-4D97-AF65-F5344CB8AC3E}">
        <p14:creationId xmlns:p14="http://schemas.microsoft.com/office/powerpoint/2010/main" xmlns="" val="12112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icdn.posta.com.tr/editor/HD/25/11/2013/fft2mm388755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590" y="764704"/>
            <a:ext cx="6179641" cy="177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80591" y="2780928"/>
            <a:ext cx="8123857" cy="3508977"/>
          </a:xfrm>
        </p:spPr>
        <p:txBody>
          <a:bodyPr/>
          <a:lstStyle/>
          <a:p>
            <a:r>
              <a:rPr lang="tr-TR" b="1" dirty="0">
                <a:solidFill>
                  <a:srgbClr val="00B0F0"/>
                </a:solidFill>
              </a:rPr>
              <a:t>Yani anne ve babalar erkek çocuk ne iş olsa yapar; ama kız mutlaka okumalı fikrinin de yaygınlaşmaya başladığı söylenebilir. </a:t>
            </a:r>
            <a:r>
              <a:rPr lang="tr-TR" dirty="0"/>
              <a:t>Bu durumda da kız çocukları erkeklere oranla daha fazla başarı kaygısı yaşar. Erkek çocuklarındaysa fazla rahatlama görülebilir. Bu sebeplerle bu tip ayrımlar gözetilmemelidir.</a:t>
            </a:r>
          </a:p>
        </p:txBody>
      </p:sp>
      <p:sp>
        <p:nvSpPr>
          <p:cNvPr id="4" name="AutoShape 2" descr="data:image/jpeg;base64,/9j/4AAQSkZJRgABAQAAAQABAAD/2wCEAAkGBxQREBASERQQFBAUEBYVFRASFRQVFBAXFBQWFxYUFBQYHyggGBolGxYUITEiJSkrLi4uGB8zODMsNygtLisBCgoKDg0OGxAQGS0kHCA3LDcsLCwsNywsLC0sLDcsLCwvLCwsLCwsLC0sLywsKyssLCwsLCwsLCwsLDcsKzc3LP/AABEIALsBDQMBIgACEQEDEQH/xAAcAAEAAgMBAQEAAAAAAAAAAAAABAcBBQYDCAL/xABFEAABAwIDAwkDCAgFBQAAAAABAAIDBBEFEiEGMVEHEyJBYXGBobE1cpEyUnOSsrPB0RQVIyVCQ4LCVGJj4fAzRKPD8f/EABsBAQACAwEBAAAAAAAAAAAAAAABAgQFBgMH/8QAJhEBAAICAQQBAwUAAAAAAAAAAAECAxEEBSExQRITUYEiMmGR0f/aAAwDAQACEQMRAD8AvFERAREQEWFlAREQEREBERAREQctymey6n+j7xqqzYl37xo/pv7XK0+U32XVdzPvGqp9iXfvKj+n/tcphS3l9ABZWAsqFxERAREQEREBERAREQEREBERAREQEREBcviuNzvrTRUYiEjIRLLNNmLWNcSGhrW/KOnFdOVpWUcYxB8gzc8aYX32Lc1h2aWGncgj/reem0rWNMX+KgDiwfSR6lnfqFu6WujkaHRvY5p3FrgQvey01ZstTSEuEfNvO+SAmJx7Tl0J70G4zjiEzjiFXOOcmckpLoqyUnqE1z4Zm/kVzNVybYgy+VweOLZTr4GylG5XZnHEJnHEKgZNjMRb/KqPB1/QlR3bOV4/lVfg2U+iaRt9DZh2JmXzt+pa4fy636k35J+q64fwVn1JvyQ2+isyZgvnb9BrR/DV/VlWearR/iR3iRDa5uUFgdhlZ/lhLx3sIcLjvAVTcn5z4nSA5bB7naNA1EbrarUV1TUhjmyPlynQhxdYgncbqLBM5rmOjLhJmsCN+ugtbsREvpsOWcwXz/HWYgdzqg+Dl7tnxPq/Sfg78kT8l85gmZUSJ8V6hVfVd+SyJsX6m1f1HfkhuV65kzKjWvxk7mVf1HfkvaOLGzubUeIt6obXZmTMqfp8Mx13WW++9o9Lrd4fs1i5tztZCwdYDTIfDQBDcrELwtViu0MUBydKWY/JgiGd7id27Ro7StRDsLG5wfVSz1Ena7m2dwYyy6Ogw2KAWijYzjlFie87yoS1Laiv5t0pipgbFwpi92aw6jKARm8LLYbP4syspoqiO4ZI2+U72kGzmntBBCmVDAWOBvYtIJG+1tbLWbJ0cUNHCyAWisXNGv8AESTvv1lEtwiIgIiICIiAiIgFaSU2mjl4zPjvrq0ty/aC21TLkY53BpK19VTWhib1hzb+8bi/1jdBtUXlTyZmtPFoK9UBERAREQEREGLJZZRBzHKPNGzDarnMozROay4vd7gcoHA3VS7BPaMQpXyZebDjq6x1LHBvR33uR1K0OVkkYXNa2r4gdP8AUH+yqHZaVor6EGJpl5+O02Zwy6n+DcdLhFZ8vo0BZsiyiwiIgIiICIiAiIghYxJlhktvIyjx09LrzwhmRvNjQNDSBwDmg+t154zrZvBrj4usxv2j8FKcMszODmFvi3UeWZBLREQEREBERAREQRK/UMZ854+A6R9ExL/pOPCzvqkH8Ed0pxwYwnxfoPIOXpVtvG8cWH0QfiiNs7eDyR3O6Q9T8FKUCmd0o3fPiHxaL+hPwU9AREQEREBERAREQcdysey5fpIvvAqb2a9pUP08XqVcvKv7Ml+ki+8CpvZr2nQfTReqKy+k1lERYREQEREBERARF+JX5Wlx3AE/AINbP0nOPGaNg7mHMfO6lYgOiHdbHB3gD0vIlRomW/Rgd5c57u8tJ9XLYyNuCOII+IQfoFZUagfeNvECx726fgpKAiIgIiICIvGqkysc7g0n4BB4Ujh+1kO4vOvVZnRHoVzFZtwM1oo8zL/KcbZu0ALpnUt6cxk2vGQTwJGvmVWFRhcsb8hjdm3CwJDu4hbDgYcOSZ+p6aTrHK5GGK/S9+Zd7hGJNmp2Pbo6JwDm8Oo+Fjdb8Lkti8LdHHPzvRc92XJ1tAbvPacy6aifdjSd9rHvGh9Fi8ita5JinhseHfJfDWcn7vaQiIvFlCIiAiIgIiIOQ5VvZc3vxfeNVObNe08P+li9Srj5VvZc3vx/eNVO7Ne0sP8ApIvUorPl9IoiIsIiICIiAiIgKJiOrQz57g3wOp8gVLKhyazNHU1hd4uNh5ByDV4ljccc4GrixpaQOoutpfuC2GGYqycHJcOG9p3hcXiVC+Oaa4cQZS4PsbHOcwF+IvZbbZKjfzhkIIblLRfS5JH5K8xGm0y8XDHH+cT3dHSaPlb/AJsw7n/7hylqJL0ZYz1OBYe/5TfR3xUoKjVsoiICIiAoWJG4Y35zwD7rek7yFvFTVCk6U3uxn4vP5BET4VxjuPyVD39ItiuQ1g0uB1u4rTZBwC86xxa5tj/OyntHS09F6rr8WKtKREQ+f8jLltf52tPfb0jkc0gtJaRusSLLvthMYdPHKyQ3exwN+IffX4gqtqmQgxWOhkAPaMpXW8nT7VE3AsaPElxHoVh9RxVnDNtd4bDo+S9ORWN9rbWKFlYCyucdiIiICIiAiIg5DlX9lz+9H941U9sz7Sw76SL+5XDyr+yqjvj+8aqg2aH7yw334v7kVny+jQsoiLCIiAiIgIiIMFchjuMOZI5kZs5xu5w/ha3ogDtJDiurqpcjHOP8LSfgFVdfWG0su8n5PbbRvxOviphsOnYIy5NzHaElzybkukud/Tfr5qVRYnJEbte4j5riXA/Fa6mYWsa0kkhoBcd5PWV51ry3m3AmwkAcOId0dfEhem+zfzhpaPjMQsdtWJqdsw0tZ1uBaekPVbNq5rY+XNFLEdwcdOx4/wDq3tA+8bb7xdp72mxPkvOY1LluRj+nkmv2SURFDxEREGCodEc3Ov8AnSED3W9EeYJ8VIqpMrHu4NJ/JfmjiyxsbwaB42187oKXxwWld2VX/sIWbrt8W2KY4zyue4t6UgjGnSHS1PC/Uq/mqMrQeLmj6xA/FdXxeRTNXVfWtuH5vEyYrRW0eZnX9s1Z1i+lb+IXV7Cm0tRxETHfUff0uuZjgEkkLCSA6eMEjeLuAv5q0NndmW0pe4uL3vGUkiwDeAC8Oo56VxTjnzP+srpPHvfJXJHiu9t+0316iv0o1AegAd7SWn+k2HlZSVzbrhERAREQEREHIcrHsmp72feNVQ7M+0sM9+L+5W9yr+yan+j7bVUmyzf3jhnfH+KlWfL6KREULCIiAiIgIiINDtlUFlI8NvmeQ3TqBPSPdZV1U9KSGMbgecd3N0aPrEfBWs8B8pB1ayPXhd5/Jvmq4xF7XVM72ABmfm2gaDKzQ/F2ZTDddIyd5rr8sXXlVR52Pb1lpA7+rzTMs5l6S3TdbE1Z55t7/tItR1gjXXh/Eu0p9JJG9RIePEWd5jzUTAWMfFHMGt5x0YDnAC5I0Nz4KXNpLGfnXYfhmHoV5y5Xm5fqZZnWktERQxRERBExDXIz50gHgOkfIKUAoM8zRNme5rWsZa7iAMzzxPXZvmpccocLtII7EHnXC8UnuO9CqFq3/su7Ifg4K9amVxDgMoBB1d3cFQNbJ0HjhfyK3fSJ/d+Gi6vTeTHLdUMtpoTwmjP/AJGq7wvnqWchpINiBcHgRqCvNvKbiTd07XdjomH8FTq0fqrKei/preP5fQEPRke35wDx9k+g+KlqiqTlUrAWukbTyENOmUsuDa4u09i7bZHlRgrJGQSsdBO82bch0bzwD9CD3hadu4l36IiJEREBEUeseQ3RBzHKv7Jqv6PvGqpdlj+8cM7TH+KsflHqnOwqrBPUz7bVW+zHtHCfeZ6ORWz6JCysLKLCIiAiIgIo9fWsgjfLK4NjY0uc49QHqtZSbQxzxyGLNma3c5pB6Q6OhQTqIZg9/wA95+DeiPIea5bazBIaekmliaRIB0dSQCTwJXVtAjaGl4aGtA6uob7lcFyhVwdEWtqi4Z23gDG2OttXgdvFTD342S1ckRWdb056qqCObsd8jQe43uus2SwmOpbKZATlcALOI3i/UuDrZv2lOOoym/gx1vNe526nw52SFkT2yDM7nA69xpoQeCRZ0HPvauCZrPddGHUTYWZGXygk6kneddSmIt/Zkje0h4/pN/S48VWdHywWAM9KbHS8MgPjleB6rrMF2/oauzWzBj3ac3N+zcTwF9D4FQ5mZmZ3LqGOuLjcdV+lFw4/swOtt2/V0HlZSkQIiIKJ27rn/rCpFUJQWlpp4w6zQ3c1wANtbG543C3uG7WzCINYYoRlF3vOd7tN4G4LqtvNh48SDHh3N1EYIZJa7XNJuWPb1i/WNQqurOTvEoXECJssfGOQOv3B1iFaLKTWfT12i2je+4dUzPHXZ2VvgBuXN1Vc3mnHMLFptrqTw71LrNmKpm+kqb/Rvd5tUaLAKg/9nOe+CT1ssrj8ucO9R5Y2fjRl1M+mJK9vN3zA3bprvJ6lq2RX3a92q7PDNl5XWvSOzdsYBHiV01HsVVv3MZGOLnAeTblV5PKnNMbjwcfixh3r2rFmHvBBLco/zENJ7ADqV2XJxshzlbHK6zmwdM6WYH26APE318F1+EclMLH85Uyvlde+RvQb4nefJd9RUUcLAyJrWMG5rf8AmpWKyoh+CyTiEyycQpaIsh5ZeIS0vEKYiCHll4heNSJMutrLZLzqBdpQVtyiO/dlUOxv2wuB2bB/WGE235m2+Dl33KRph1X3N+21cHsv7Rwj3m+jkVlfuWXi1MsvEKWsosh5ZeIWcsnEKWiCKGScQv0GP4hSEQarG8J/SaaaB56Mkbm9xI6Lh2g2PgqVoNqX07n0tRzkUkbw17WgAuLNxL951AIV/rQbTbJ0lcB+kRAvA6MrSWyN/qG8dh0UwiYUvi+PCQ/KmPvucSfiVz81bZ7Xa5Q4E7zpdWViPJmQT+j1LHD5kwsfrC48lz1dyf17PkwB/bG9jvWymbFJmton7NTV4vHzsBzgtBcS4aht22Fz1KBjM7ZJQWkOAaBcbvArZO2crmEZ6Sa4/wBPN6KfSYFI7WSkkB+hk/BV8M7kc6+anwlyLmd68jESMrdddw18lYsOykrvkUjj70YH2lv8M2BqHkc6WQs6w2znkcBbQeJRgd0rkWfVfoszagP5oSfsnSG7t3TF73sNNDu1VjqJhlCyCJkUYsxgsOJ6yT2k6qWiwiIgIii1Na1m868EHrPJlBK0s+JONwNyzUYmXAgDQqBdBnN1qfS4g4EA2stegKDrGm4CyudixJ7eu4WzosRDzY6FBPREQEREBfl40K/SIK05TW2w+r7m/bauC2W9o4P74+y5WDyqttQVfut+21V9sr7Rwf3/AO1yK2fRCLAWUWEREBEX4lkDQSdwQftarEq0tNgvCfFnH5OgUCR5cbnegw51zdTKSvc3TeFCQFB01NUhw0XuuYgqC03C2cGLD+IW7UG0RfiKUOFwbr9oCIiAiIgj1riGEjeubcbnVdWQoFThbXat0KDRIp78JeN1ivP9WycEERFMGGScF7x4O7rIQaxbDDKMlwcdAFsIMNY3tPapgFtyDKIiAiL8TShjXOcQ1rQSXHcABckoP1daPHNrqSjuJpmh4F+aZ05PFjdR4qrNvOUiSoe6Gie6OmGhlbdr5z1kO3tbw3EqvnEkkkm51NzcnvPWiNrB2827hrYZIII5hny9N+QNIabkWBJ6lptnGSCWjnZS1U3MuB52IO5pobfNY5bF1rjU2XKjVd5sRtDLSRNawZw+S3N63A68vBWrG1Jl3eH8qtFIbSc9CeL23A7y0my7OgxCKdgkhkZIw7nMcHDy3FV3juw8dYDOGtheRc6ADvcq/bT1FDM6SnkeGsdlM0RPNvPULbneNwpmukxd9GouO5P9tBXx5JcrKtg6TBoJAP5jPxHUuxVFxec8WZpHFeiIOaqqNzDqLjio66xzQd4uoU+GMdu0PYg0CLZyYOeoheLsLk4BBCRS/wBWycF6Mwp532CCPSTlrhbjuXSMNwCoVJhoZqdSp6AiIgIiICIiAiIgIiICIiAiIgLiOV+dzMMlykgOfGx1usOeAR4rt1ott6VkuH1bZGhzRA9wB6i1pLSO0EBB81NHV1jiv0TxHilGb3v/AM0WJd6lSWWhdtsw+njja59Q6B1/ltc2/cCWmy5FrRkvbVWtyc0kb4I3Ojjc7NvLGk+itWdKz3bTCo6KexLqqrdxeZpGd9rBnkvHaWspoYnQPJJfupoWh8p7A1t7HquT4BdLilO1xDCOgd7WktB+rZfjEsOipqaR0EccbyBd7WjMb7+kdVHyTr0q3CcKnp6+imdGYGvqW5Iy4Oc1rtC15G9xaTcdV1eio7YGodUY2Ofc6QRRvyBx0ZYC1hu61eKiVq+BERQsIiICIiAiIgIiICIiAiI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xmlns="" val="151462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images.clipartpanda.com/loft-clipart-cute-cartoon-cliparts-free-to-use-public-domain-santa-claus-clip-art-picture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60648"/>
            <a:ext cx="3276181" cy="21885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0375" y="2323652"/>
            <a:ext cx="8216081" cy="4201692"/>
          </a:xfrm>
        </p:spPr>
        <p:txBody>
          <a:bodyPr>
            <a:normAutofit fontScale="92500" lnSpcReduction="10000"/>
          </a:bodyPr>
          <a:lstStyle/>
          <a:p>
            <a:r>
              <a:rPr lang="tr-TR" b="1" dirty="0"/>
              <a:t>Çocukluğunuzda rahatsız olduğunuz davranışları çocuğunuza </a:t>
            </a:r>
            <a:r>
              <a:rPr lang="tr-TR" b="1" dirty="0" smtClean="0"/>
              <a:t>göstermeyin</a:t>
            </a:r>
            <a:r>
              <a:rPr lang="tr-TR" dirty="0"/>
              <a:t>:  </a:t>
            </a:r>
            <a:r>
              <a:rPr lang="tr-TR" b="1" dirty="0">
                <a:solidFill>
                  <a:srgbClr val="00B0F0"/>
                </a:solidFill>
              </a:rPr>
              <a:t>Unutmayın ‘başarılı’ bir çocuğa sahip olmaktan daha önemlisi ‘sağlıklı ve uyumlu’  bir çocuğa sahip olmaktır. </a:t>
            </a:r>
            <a:r>
              <a:rPr lang="tr-TR" dirty="0"/>
              <a:t>Yaşamın devam ediyor olması en büyük armağandır.  Çocuğunuzun karnesini başkalarına karşı bir ‘övünme’ ya da ‘utanma’ nedeni olarak  kullanmayın.</a:t>
            </a:r>
          </a:p>
          <a:p>
            <a:r>
              <a:rPr lang="tr-TR" b="1" dirty="0">
                <a:solidFill>
                  <a:srgbClr val="00B0F0"/>
                </a:solidFill>
              </a:rPr>
              <a:t>‘Bu karneyle konu komşuya rezil ettin bizi’, ‘Ben de şöyle göğsümü  gere gere çocuğumun karnesini dosta düşmana gösteremeyecek miyim?’ </a:t>
            </a:r>
            <a:r>
              <a:rPr lang="tr-TR" dirty="0"/>
              <a:t>gibi ifadeler  çocuğun kişiliğini zedeler. Unutmayın, çocuğunuz, sizin için değil öncelikle  kendisi için çalışmalıdır.</a:t>
            </a:r>
          </a:p>
          <a:p>
            <a:endParaRPr lang="tr-TR" dirty="0"/>
          </a:p>
        </p:txBody>
      </p:sp>
      <p:sp>
        <p:nvSpPr>
          <p:cNvPr id="4" name="AutoShape 2" descr="data:image/jpeg;base64,/9j/4AAQSkZJRgABAQAAAQABAAD/2wCEAAkGBxQTEhUUEhQWFBUXFRUXFxYXFRYbFxgVHhcXGhcXGBYYHCggGB0lHBUVITIhJykrLi8uFx8zODMsNygtLisBCgoKDg0OGhAQGywkHCQsLiwtLCwsLCwsLCwsLCwsLCwsLCwsLCwsLCwsLCwsLCwsLCwsLCwsLCwsLCwsLCwsLP/AABEIAJkAzAMBEQACEQEDEQH/xAAcAAEAAQUBAQAAAAAAAAAAAAAABAECAwUGBwj/xAA9EAACAQIDBQUGAgkEAwAAAAABAgADEQQSIQUGMUFhEyJRcYEHMpGhscFC0RQjM2JygpKishUkUuFj8PH/xAAaAQEAAgMBAAAAAAAAAAAAAAAAAgMBBAUG/8QAKxEBAAICAQQBAwMEAwAAAAAAAAECAxEEBRIhMUETIlEUIzIGYXGBFUKR/9oADAMBAAIRAxEAPwD3GAgICAgICAgICAgICAgICBSBFxO0qNNgtSqiMeAZgD8CYElHBFwQQeBHAwLoCAgICAgICAgICAgICAgIFIC8ADArAQEBAj47FLSpvUe4VFLGwJNhqbAcYHhu8GNp1sVWrpRdA+RznBztYAKpU6qSxsF5CV18zuJbE2x/SiNeXtewqDJhqKPbOtJA1uGcKM1vW8sa6fAQEBAQEBAQEBAQEBAQEDlt7t5amFZFSmrBlJzMTxBsRlHpz5yUV2ja2nJV98sW/B8v8CgfM3k+xCbtdXxlep77u38Tm3wvaZiqO5dt7O9qFkfDtqaRBU/+NuA9DcfCV2jyspLsZFMgIFLwOY34xtenTUYd6aZy4dnPfyhCT2Y0F+p4SnNeKx5+UbW7dOC3ewNfH4vMXUGkFrM/Zgr2nCghTnpdjrf5TOHFXHXtqnMvTNk7Vc1GoYhAlZVzDKSUqJwzoT14jiJaw3MBAQEBAQEBAQEBAQEBAQOT9oGEzUkfmrEehH5gSVELuDWmebD0lyleKS9TA3G5dXs8da1hUot8VIP0vIWjaUTp6StQHgZXMLYtEqu1hc8pGZ15lJwW19+3Pdw6ZbN7763HReU5GbqPuKMTLR4venGOgTtcn7yqAx15n8prfr8ssbcptGrWZr1ajVDqe+xYdbA8PKZx8q+9k+fbqvZ1vStBzQqqqrVqFzWzWsxHB76ZdAAeU6GLmd1tWZiXfbw2zYWsvFa6qCOaOrBhfmPdPpN+J36Zb4TIrAQEBAQEBAQEBAQEBAQNZvHh8+HqDwGYfym/2ma+0bennC0fBPjL1DMKbdF+EMLcO2TFYd7377Kf5lI+8FvTsmxtuc0OV1PBgnt3uUsHGy5PMIG/u2smFU03AD1Aj8M2UqbgfKaWfmVy4/25bV6WpGpcOKU4M+J8qVWQAXOgHE8pmImfTLR4qutRu4SQBa9rC9+V5samkakYWpTMWZ09H3JxprUsLQaw7GoxH7yot148SM3Kdzh5N01KT0QTcFYCAgICAgICAgICAgUYwxMsfayWke5SoQykeIIiIJtDznEULMQSRY2t5aS6PSmSlSXkCepNhNbkcrHgru0/6WYsNsk6rBiKtJLFgCQbr59Bznm+V1TNn3XH4h1MXDrj/l5lCr4+pUPduo+f/U5vZWP5e2z2/hd+m3UpWUOp46XHqPyiI1O6STWJjVoaPHbuMO/gazAHXsi9x1yMfofjNzHy4t9uWrVvw43uqJjNg4qoajkE0kAJL1FUIbe7lJubnhpNvDq2Purrw182Ca31Hy17YhaZysNba5Rf5cZVGO143CrLjik6SKNRXZVW+ZyAt1YXv5iZjiZZnSuI1D0zdHdthVSs+lOmlqIvq7MO9VbwBubDqJ2seDtmP7QlDuhNpkgICAgICAgICAgIFrNaI8sTOkariBylkVlVbJDAasnFVPcteuBqTbzme07nIbaxdNXZrixJNz/75zQ5+XLjx/tR5bfFpS1vvloau1mf9nw8SLfAH7zyuWl5t3ZfbuUita/ZClHD3N2Nz1lNr/hOMfnachAlO9p9mpW1QDJROmexBqU2U3Q2+h8xzl1bxbxKuaTHpb/qKuRTrIbm1iAbE8gDyPQ+POWUw21+3P8ApjcR5s2O0t2jTopUxa1MQRmWjRVUVKQysQ1Z1sToLnXjfjPQ4cXZjjv8OVkyVm+4anc3CGriaVJVyjKS9vw0l7vxZjYHpN6I/KGaazbdfT2lEAFhwEkqXQEBAQEBAQEBAQEBAhbSYhdPHXyk8ftTnmYhqu3m32uf3sGOxxRcwF/tI2jS2k9zQYjHO+rGw6/YSGlutNJtkgqbAt1MTCUImy6oKdQTx4zyXV8c1zbj5ei6fPdiZ8TtBKa56jhV+ZPgJzaYbZJ1WG7eaxG5aPEb50holNn6mw+us3Y6daY+6Wtbk1jxDAu+w/FR06MPyk56bHxKP6qN606SniswUgEBlDWPUXnOvTsmW5X7oc9jNq1ExRambdmwykW0IGpsRrqT8J1uNjrWkW+Wpl1ae2XSbc3iavlqjEOhCqOzAUKpyEVXU27wIJ946XFp1q2+rEVmPDjZazTJqPTrfZnsvs6BruLPXswB4rSGlNfhr6zc7Vfc7QGYZiV0MkBAQEBAQEBAQEBAtYXg1vxLV43ZV9U06cv+pfjza9tLLxe70iV9juUIuL2+fKTnNWUKca9fbhqr2JFiSPHgJKI35WT4lGxTgizN6CZ0NLs+pZnW/Wx6Tz/WsX2xd2+k5NzNUTeUZsOf3XU/HT7zk8Oe3K6nJrM0cotGdPvc/wCmu7C5A8SBMd2oZik90O/D2PkAPgJxLbtZ1YjUf6aGiA5ZgdbkkHjqePUdROn/ABrDn73My3u72GUL+vIFKpVRFBF9L95vGwvl9ek6HGvWkbmfbS5NbW9Q9VbaVJBbtKagWAGZdByHGb/6nBWPNnOjj57T4qwjeGkD+1B8rn7Sv9bx5nXdG1n6PkxE27fDb4XGhjabFseo2px5otOkwSterAQEBAQEBAQEBAoYGKpiUX3mUeZA+shOSse5Silp9Qi1Ns4deNan/UJVblYq+7Qsjj5bf9ZedbxqrV2NEl0PeGXhc8Rr1vJ16px6x/JGem8i0+KtYuGqfhUL66yFutceI8eU69Iz/PhHp7Dq582Zba6c9ZzOd1PHnp2RDo8Pp98F+6ZZ6+7pdGRnsGtwHDW85OPJNLRLqXrFq6lFp7j0hxqOf6R9pfPNt8RCiONT5S6O6OGUg2ckG+rn7SueXefCcYaR6bH/AEykPw39TNeZsuiVFwNIcEUHy1k+7JZHVI/DMmHubKhNuQW9vQCIplt40zOSlY3MwDCv3bU27xyqbWDNroCeeh+El+nzT50TysMb8+mPEYdlJVgVYcR4c5VMWxX+72si9MmP7fUvQtjYQBFe+Ysqn4gGe1x5pyY6/wCHi548Y8lv8tmJmE1YCAgICAgICAgIFpj5Hm+8tP8A3VUnxH+KzyvUpn68w9P07t+gw0tm1iQBSa5XML2Hd01uTw1lccLNPwstzsMedpeH2NWan2gTS1wLjMR4gSyOnZu3uVT1DD3aZMJsl3pCqpGUsFtrf3wpPpeSx9OvencrydQpW/amDYLCrkZwFCZywHUiwHpNiOl/fqZ8KJ6l9u4jyjjB0zRq1UqFwjAAgWBBy3uCLgjMfhH6DHFZmJ2x+uvNoiYX7YwS0mULcgqG189Zr8rj0x3rEevCzj8m+Slpn4bDaOy6VJHfLoRTVLkmzs2W/wDcPhOpbh4qxuI96aEcvLa2trqmGpGq2EFMAilnWp+LNf8A+TM8fDP7UR50xXPlj9zfymbPw6mlQuAGRQ/DjZSrX/qm1iw1ilYn4a+TLM2n+7BiK6JWenn7Jq6IadQAe9bLbXS+gmJ1W0xHuSJmYjfmIQsRSqJhl7Q3qUsUrMRzDPfNp4ipeVzW0VjfuJT74m069TDDt/Df7lj/AMlU/K32nC6vGs23T4OSfpadJsBv1CDwGX4G30tO90+/dgq5fKj92Wxm611YCAgICAgICAgIFDMMOE3oo/r6h8Qv+M8t1Kdcn/Tv8C+sLe4hC2F/V/tWw1l6iwuB11+Ynfp5xRMe9OPb+cxPrbAaTnFYWpTv2XYsDb3Rpz/t+Ej983rMfxZiYisx8pmzaiqtNR7r1a4H9TsPpLsc1rHj0rtuWDEmqzUalEqGs6sG4MuYXHnpeQvMzMTWUq6iJiWLEijfEUQyp2igm57oqWIPS/um3WVWnHWZxxOtpR3aizFtZVqZApD5Uylhwv0POcrqOakWrFZ23OLusTMpFfGqwyMHZTTCtZTcOLWIva/mPATdjn4e2sTPw1vo33MwxpjRmFQ0m7YJkzXGUjxtf7SqepYNd0fySjBf1vwspYp1FMBLlEZTdvevbXhpqJXHV6xEeGf03n2sp45g1MOlPKoCkseQ4EE6KdJZx+pVy3iswjfBqszErKlesK1RkqAqxB90FdALWHTxvymtn6lbFltFZ3CymCtqxv2FWZsznMx5/YATj8nkzntuzbx1jHXUN3sE9xh4N9Z6PouTuwzH4c/l/wA9tpO01VYCAgICAgICAgIFDA5fb1C9Vuqr9/ynkusTrkR/h1OHb9uYRBUrXXK+XICq2VdAbXve9+AkY6pkrFdfBbj1ncr6VOoFy9o+U3uAQBrx4DTnoLSv/ks07jfhmcNPYuA0Au1hwGZrDyF7D0lMc3NrWya0/AcEqkNYaa6kjXzGo1luDlZYtFp3P9kbxWa6hWvi6WYtVempNvxAfU6mS5N8ufJ3xWf/ABGvbSuoliO8GDXTt6d/BTmPwUGVxweTefFJRtmrHuUepvZhBwZ28qb/AHAmxXo3Mt6qqnmY492RK2+lAcKVU+ij6mbVP6e5c+/Cq3UcUfKFW39H4cOfVx9hNmv9MZp82tCH/J0a/E79VTwo0x5lj+U2a/0zFfM2QnqvxEMC724lrZSi34BUufIXvecfLwK0yTXzLo0z99Ys6LY2xto4izVarYemfFUDkdEAuP5reU28HSq282hC/J/DutkbLWguVWdydWZ3LMT9B5AATsYcFMMapDVvebe2wl6BAQEBAQEBAQEBAoYGh3h2fXc58P2ROWxWpmF7E8GXz5zk83psci3c2cOfsjTh9qY7aFH9pS7Mf8hTDL/UCROVbpf0/cTLYjkRLlq29WLaoyiuQBbRVQchrfL1ne4HR+PkxRNo8uby+ZettVW1MdiagINerr++w+k69ek8av8A0hoTzsu/5MezcI7D9Yzlv3mY6ctCfObNOn4a+qQqycvJPy2tLY6NbMAZsRx6R6hR9a35KexbAMhuQTpwI1iMX4TjL+W0TBAAZgL21twvLYppTN/PhBrUVUkngx0v48NJntRm0sVTCiZ7YR75QsVhRaQtXSytno/sz2ZSGFWr2a9qWcFzqbBiABf3Ra3CcPPjrGWZiHawXmccO1EgtVgICAgICAgICAgICAgIFrLMTA8W3/wAp7SqEKFD06TgAWHAqeHVTOjw4jt053L9oNAAToQ0JSkqWkkGYV9LRMswjjFFKgJuVItm+gbxt4yG5WaiYY9pYmsxsnu6agi/rreY3LMREL6Vc+7bRQBe3E9PWTiULQx4jG5BdgbWGoH18JmbaYiu2BsWrC6m4MhNkopp6z7P6OXAUf3gz+jMSPlacXPO8kuzgj9uHSSpcQEBAQEBAQEBAQEBAQEBA849r2zjkpYpR+zPZv8AwMRlPo3+U2eNftnTW5NO6NuBo4idOLOZNWcV5PaHaocRMTLMVU/SZjbMQtWqPAD5Rs0j19qKptqx52PCY70oxTLAdrgq2YC/IW0PnMd7P05hKw2HNWolGmO9UZVAHLxPoNfSV5L9tUqUm130BgsOtOmlNRZUVVHkBYfScmZ3O3XiNRpnmGSAgICAgICAgICAgICAgIEXaOCStSelUGZHUqw8QRETqdsTG40+ft4NmVMDiGoVb24035PT5MD48iOR9J0cWXcOfkxdsoy4qX9yjtGxEdx2rP0mY7me1r8ZWZmsLkacOEjMrK1hhqKyi5GnmJhJbT114DmZjZL2T2U7slR+mVgQWW1FTxCHi5HIsNB085qZsvd4bGHF2/c9KE12yrAQEBAQEBAQEBAQEBAQEBAoYGl3p3bo46j2VYWI1SoPfpt/yU/UcDM1tMSjau4eD717r4vZ7E1Vz0b92ugJS3LOOKHz06mbVczWthc+NoDxln1EPprf0/rHedi4Y/rHedkr6WJaowporO7e6iglj6DjMTkhmMcy9U3E9mb5lr7QAAFimH0OvI1baeHcHr4Si+XfpfTF+XrSraULl0BAQEBAQEBAQEBAQEBAQEBAQECx6YIsRcHiDqD5wON217Ldm4gluw7FjxNEmnr45V7vymdyxqHNVfYXhr93FYhR4Hsz88sd0nbCXgPYngUN6lSvW6Fwo/sAjcmodxsLdnCYMWw1CnSvxYKM5/ic94+pmNjbWhlWAgICAgICAgICAgICAgICAgICAgJgUmQgDDCsBMMkyEBAQEBAQEBA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xmlns="" val="3632252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ruyatabirleri.com/wp-content/uploads/parlak-g%C3%B6rme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32656"/>
            <a:ext cx="8208912" cy="61988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p:txBody>
          <a:bodyPr>
            <a:normAutofit lnSpcReduction="10000"/>
          </a:bodyPr>
          <a:lstStyle/>
          <a:p>
            <a:r>
              <a:rPr lang="tr-TR" b="1" dirty="0">
                <a:solidFill>
                  <a:srgbClr val="00B0F0"/>
                </a:solidFill>
              </a:rPr>
              <a:t>Karneyi çocuğun kişiliğinin bütününe yönelik bir  değerlendirme aracı olarak kullanmayınız. </a:t>
            </a:r>
            <a:r>
              <a:rPr lang="tr-TR" dirty="0"/>
              <a:t>Karnenin, çocuğunuzun potansiyelinin ve  performansının bir göstergesi olduğunu unutmayınız. Karnesi çok parlak çocuklar  ödüllendirilirken, karnesi daha az parlak çocuklar da teşvik edilmelidir. Çocuğa,  elde edilen sonuç kadar gösterilen çabanın önemli olduğu mesajı verilmelidir.</a:t>
            </a:r>
          </a:p>
        </p:txBody>
      </p:sp>
    </p:spTree>
    <p:extLst>
      <p:ext uri="{BB962C8B-B14F-4D97-AF65-F5344CB8AC3E}">
        <p14:creationId xmlns:p14="http://schemas.microsoft.com/office/powerpoint/2010/main" xmlns="" val="165380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323652"/>
            <a:ext cx="8208912" cy="4129684"/>
          </a:xfrm>
        </p:spPr>
        <p:txBody>
          <a:bodyPr>
            <a:normAutofit/>
          </a:bodyPr>
          <a:lstStyle/>
          <a:p>
            <a:r>
              <a:rPr lang="tr-TR" b="1" dirty="0">
                <a:solidFill>
                  <a:srgbClr val="00B0F0"/>
                </a:solidFill>
              </a:rPr>
              <a:t>P</a:t>
            </a:r>
            <a:r>
              <a:rPr lang="tr-TR" b="1" dirty="0" smtClean="0">
                <a:solidFill>
                  <a:srgbClr val="00B0F0"/>
                </a:solidFill>
              </a:rPr>
              <a:t>erformansımıza </a:t>
            </a:r>
            <a:r>
              <a:rPr lang="tr-TR" b="1" dirty="0">
                <a:solidFill>
                  <a:srgbClr val="00B0F0"/>
                </a:solidFill>
              </a:rPr>
              <a:t>ilişkin değerlendirmelerimiz ne kadar olumlu ise </a:t>
            </a:r>
            <a:r>
              <a:rPr lang="tr-TR" dirty="0"/>
              <a:t>(yani </a:t>
            </a:r>
            <a:r>
              <a:rPr lang="tr-TR" dirty="0" smtClean="0"/>
              <a:t>belirli </a:t>
            </a:r>
            <a:r>
              <a:rPr lang="tr-TR" dirty="0"/>
              <a:t>bir performans söz konusu olduğunda, kendimize olan inancımız ne kadar güçlü ise) </a:t>
            </a:r>
            <a:r>
              <a:rPr lang="tr-TR" b="1" dirty="0">
                <a:solidFill>
                  <a:srgbClr val="00B0F0"/>
                </a:solidFill>
              </a:rPr>
              <a:t>alacağımız sonuçlar ve değerlendirmeler de o kadar olumlu </a:t>
            </a:r>
            <a:r>
              <a:rPr lang="tr-TR" b="1" dirty="0" smtClean="0">
                <a:solidFill>
                  <a:srgbClr val="00B0F0"/>
                </a:solidFill>
              </a:rPr>
              <a:t>olmaktadır. </a:t>
            </a:r>
          </a:p>
          <a:p>
            <a:r>
              <a:rPr lang="tr-TR" b="1" dirty="0" smtClean="0">
                <a:solidFill>
                  <a:srgbClr val="00B0F0"/>
                </a:solidFill>
              </a:rPr>
              <a:t>Bir </a:t>
            </a:r>
            <a:r>
              <a:rPr lang="tr-TR" b="1" dirty="0">
                <a:solidFill>
                  <a:srgbClr val="00B0F0"/>
                </a:solidFill>
              </a:rPr>
              <a:t>çeşit kendini gerçekleştiren kehanet durumu söz konusu… </a:t>
            </a:r>
            <a:r>
              <a:rPr lang="tr-TR" dirty="0"/>
              <a:t>Performans algımız, çocukluk yıllarımızda başlangıçta anne-babalarımız olmak üzere, diğerlerinin bizi nasıl algıladıkları ile şekillenir ve bir zaman sonra bizim kendi algımız haline gelir.</a:t>
            </a:r>
          </a:p>
        </p:txBody>
      </p:sp>
      <p:pic>
        <p:nvPicPr>
          <p:cNvPr id="5124" name="Picture 4" descr="http://arsiv.indigodergisi.com/71/tekamul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404665"/>
            <a:ext cx="2924746"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0730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C:\Users\ASUS\Desktop\SANAL ZORBALIK KLASÖR\images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548680"/>
            <a:ext cx="2912137"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0375" y="2996952"/>
            <a:ext cx="8144072" cy="3508977"/>
          </a:xfrm>
        </p:spPr>
        <p:txBody>
          <a:bodyPr>
            <a:normAutofit fontScale="92500" lnSpcReduction="10000"/>
          </a:bodyPr>
          <a:lstStyle/>
          <a:p>
            <a:r>
              <a:rPr lang="tr-TR" b="1" dirty="0">
                <a:solidFill>
                  <a:srgbClr val="00B0F0"/>
                </a:solidFill>
              </a:rPr>
              <a:t>Veliler, karne korkusu nedeniyle çocuklarının evden kaçabileceğinin,  kaybolan çocuklarını bir daha hiç görememe ihtimalinin olduğunun farkında </a:t>
            </a:r>
            <a:r>
              <a:rPr lang="tr-TR" b="1" dirty="0" smtClean="0">
                <a:solidFill>
                  <a:srgbClr val="00B0F0"/>
                </a:solidFill>
              </a:rPr>
              <a:t>olmalıdır.</a:t>
            </a:r>
            <a:r>
              <a:rPr lang="tr-TR" b="1" dirty="0">
                <a:solidFill>
                  <a:srgbClr val="00B0F0"/>
                </a:solidFill>
              </a:rPr>
              <a:t> </a:t>
            </a:r>
            <a:r>
              <a:rPr lang="tr-TR" dirty="0"/>
              <a:t> Anne ve baba, çocukları ile diyaloglarını geliştirmeli, herkesin </a:t>
            </a:r>
            <a:r>
              <a:rPr lang="tr-TR" dirty="0" smtClean="0"/>
              <a:t>hata</a:t>
            </a:r>
            <a:r>
              <a:rPr lang="tr-TR" dirty="0"/>
              <a:t> </a:t>
            </a:r>
            <a:r>
              <a:rPr lang="tr-TR" dirty="0" smtClean="0"/>
              <a:t>yapabileceği </a:t>
            </a:r>
            <a:r>
              <a:rPr lang="tr-TR" dirty="0"/>
              <a:t>ve bu hataların düzeltilebileceği düşüncesi çocuklara  kazandırılmalı. Çocuk ile ebeveyn arasındaki diyalog ve duygusal bağ  </a:t>
            </a:r>
            <a:r>
              <a:rPr lang="tr-TR" dirty="0" smtClean="0"/>
              <a:t>güçlendirilmelidir. </a:t>
            </a:r>
            <a:r>
              <a:rPr lang="tr-TR" dirty="0"/>
              <a:t>Şiddetten kaçınılmalı, çocuklara hatalarının </a:t>
            </a:r>
            <a:r>
              <a:rPr lang="tr-TR" dirty="0" err="1"/>
              <a:t>tolere</a:t>
            </a:r>
            <a:r>
              <a:rPr lang="tr-TR" dirty="0"/>
              <a:t> edileceği, </a:t>
            </a:r>
            <a:r>
              <a:rPr lang="tr-TR" dirty="0" smtClean="0"/>
              <a:t>notu </a:t>
            </a:r>
            <a:r>
              <a:rPr lang="tr-TR" dirty="0"/>
              <a:t>kötü de olsa, hata da yapsa anne ve babanın çocuğundan </a:t>
            </a:r>
            <a:r>
              <a:rPr lang="tr-TR" dirty="0" smtClean="0"/>
              <a:t>vazgeçemeyeceği</a:t>
            </a:r>
            <a:r>
              <a:rPr lang="tr-TR" dirty="0"/>
              <a:t> </a:t>
            </a:r>
            <a:r>
              <a:rPr lang="tr-TR" dirty="0" smtClean="0"/>
              <a:t>gösterilmelidir.</a:t>
            </a:r>
            <a:endParaRPr lang="tr-TR" dirty="0"/>
          </a:p>
        </p:txBody>
      </p:sp>
      <p:sp>
        <p:nvSpPr>
          <p:cNvPr id="4" name="AutoShape 2" descr="https://encrypted-tbn2.gstatic.com/images?q=tbn:ANd9GcRGobi2vaUfAG20IzBcUi1SWlPhLrTQArHUqUMOMzWQqvVHw7-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xmlns="" val="1595355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Tatil nasıl değerlendirilmeli?</a:t>
            </a:r>
            <a:endParaRPr lang="tr-TR" dirty="0"/>
          </a:p>
        </p:txBody>
      </p:sp>
      <p:sp>
        <p:nvSpPr>
          <p:cNvPr id="3" name="İçerik Yer Tutucusu 2"/>
          <p:cNvSpPr>
            <a:spLocks noGrp="1"/>
          </p:cNvSpPr>
          <p:nvPr>
            <p:ph idx="1"/>
          </p:nvPr>
        </p:nvSpPr>
        <p:spPr>
          <a:xfrm>
            <a:off x="539552" y="2323652"/>
            <a:ext cx="8064896" cy="3508977"/>
          </a:xfrm>
        </p:spPr>
        <p:txBody>
          <a:bodyPr>
            <a:normAutofit fontScale="92500" lnSpcReduction="10000"/>
          </a:bodyPr>
          <a:lstStyle/>
          <a:p>
            <a:r>
              <a:rPr lang="tr-TR" dirty="0"/>
              <a:t>Okullar kapandı, çocuklar yorucu bir eğitim-öğretim dönemini bitirdiler ve bekledikleri tatil geldi. </a:t>
            </a:r>
            <a:r>
              <a:rPr lang="tr-TR" b="1" dirty="0">
                <a:solidFill>
                  <a:srgbClr val="00B0F0"/>
                </a:solidFill>
              </a:rPr>
              <a:t>Hepsinin tatille ilgili planları var. </a:t>
            </a:r>
            <a:r>
              <a:rPr lang="tr-TR" dirty="0"/>
              <a:t>Kimisi tatili tamamen bomboş, plansız, içinden geldiği gibi geçirmeyi planlarken kimi çocuk da hem dinlenerek hem sosyal aktivitelerle planlı bir şekilde geçirme </a:t>
            </a:r>
            <a:r>
              <a:rPr lang="tr-TR" dirty="0" smtClean="0"/>
              <a:t>hedefindedir. </a:t>
            </a:r>
            <a:r>
              <a:rPr lang="tr-TR" dirty="0"/>
              <a:t>Bu, ailelerin çocuğa kazandırdığı iç disiplinle ve zaman yönetimi hakkındaki bilinçleriyle ilgili bir </a:t>
            </a:r>
            <a:r>
              <a:rPr lang="tr-TR" dirty="0" smtClean="0"/>
              <a:t>durumdur.</a:t>
            </a:r>
          </a:p>
          <a:p>
            <a:r>
              <a:rPr lang="tr-TR" dirty="0" smtClean="0"/>
              <a:t>Zaman </a:t>
            </a:r>
            <a:r>
              <a:rPr lang="tr-TR" dirty="0"/>
              <a:t>yönetimi önemli diyor, eğlenmenin de sınırları olduğunu </a:t>
            </a:r>
            <a:r>
              <a:rPr lang="tr-TR" dirty="0" smtClean="0"/>
              <a:t>hatırlatıyorum.</a:t>
            </a:r>
            <a:endParaRPr lang="tr-TR" dirty="0"/>
          </a:p>
        </p:txBody>
      </p:sp>
    </p:spTree>
    <p:extLst>
      <p:ext uri="{BB962C8B-B14F-4D97-AF65-F5344CB8AC3E}">
        <p14:creationId xmlns:p14="http://schemas.microsoft.com/office/powerpoint/2010/main" xmlns="" val="4291486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323652"/>
            <a:ext cx="8064896" cy="3508977"/>
          </a:xfrm>
        </p:spPr>
        <p:txBody>
          <a:bodyPr/>
          <a:lstStyle/>
          <a:p>
            <a:r>
              <a:rPr lang="tr-TR" b="1" dirty="0">
                <a:solidFill>
                  <a:srgbClr val="00B0F0"/>
                </a:solidFill>
              </a:rPr>
              <a:t>Bazen anne ve babalar tatilin dinlenmek anlamına geldiğini unutabiliyorlar. </a:t>
            </a:r>
            <a:r>
              <a:rPr lang="tr-TR" dirty="0"/>
              <a:t>Onlar için tatil daha çok kötü notların düzeltilmesi üzerine planlanan bir süreç haline gelebiliyor. Ancak çocukların karneleri her ne kadar kötü olsa da tatilin bir kısmında çocuklar </a:t>
            </a:r>
            <a:r>
              <a:rPr lang="tr-TR" dirty="0" smtClean="0"/>
              <a:t>dinlenmelidir.</a:t>
            </a:r>
            <a:endParaRPr lang="tr-TR" dirty="0"/>
          </a:p>
        </p:txBody>
      </p:sp>
      <p:pic>
        <p:nvPicPr>
          <p:cNvPr id="52226" name="Picture 2" descr="http://www.ortakmasa.com/wp-content/uploads/2015/01/Beach-Holiday-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32656"/>
            <a:ext cx="4104456" cy="1944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0104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323652"/>
            <a:ext cx="8280920" cy="3508977"/>
          </a:xfrm>
        </p:spPr>
        <p:txBody>
          <a:bodyPr/>
          <a:lstStyle/>
          <a:p>
            <a:r>
              <a:rPr lang="tr-TR" b="1" dirty="0">
                <a:solidFill>
                  <a:srgbClr val="00B0F0"/>
                </a:solidFill>
              </a:rPr>
              <a:t>Tatil, tatil gibi yaşanmalıdır. </a:t>
            </a:r>
            <a:r>
              <a:rPr lang="tr-TR" dirty="0"/>
              <a:t>Özel destek gerektiren durumlar dışında, genel bir tekrar, kitap okuma, çok zorlayıcı olmayan çalışmalar yapılabilir.</a:t>
            </a:r>
          </a:p>
        </p:txBody>
      </p:sp>
      <p:pic>
        <p:nvPicPr>
          <p:cNvPr id="53250" name="Picture 2" descr="https://encrypted-tbn2.gstatic.com/images?q=tbn:ANd9GcQ9tbr_tZqYc9m-91j4zjh6C8yg4HUnxrFBSKuNycrmItm0BaD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516547"/>
            <a:ext cx="3330439" cy="29623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2608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6.mynet.com.tr/hbr/20131119/01514399/yakin-gozluk-640x36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717032"/>
            <a:ext cx="7632848" cy="26369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503548" y="1340768"/>
            <a:ext cx="8136904" cy="3508977"/>
          </a:xfrm>
        </p:spPr>
        <p:txBody>
          <a:bodyPr/>
          <a:lstStyle/>
          <a:p>
            <a:r>
              <a:rPr lang="tr-TR" b="1" dirty="0" smtClean="0">
                <a:solidFill>
                  <a:srgbClr val="00B0F0"/>
                </a:solidFill>
              </a:rPr>
              <a:t>Tatillerin aileleri yakınlaştırma ve birlikte geçirilen zamanı artırma yönünden önemi büyüktür. </a:t>
            </a:r>
            <a:r>
              <a:rPr lang="tr-TR" dirty="0" smtClean="0"/>
              <a:t>Özellikle çalışan anne ve babaların izin dönemini çocukların tatil döneminde kullanması sınırlı aile içi etkileşimini artıracaktır.</a:t>
            </a:r>
          </a:p>
        </p:txBody>
      </p:sp>
    </p:spTree>
    <p:extLst>
      <p:ext uri="{BB962C8B-B14F-4D97-AF65-F5344CB8AC3E}">
        <p14:creationId xmlns:p14="http://schemas.microsoft.com/office/powerpoint/2010/main" xmlns="" val="3311071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ozelistanbulorhangaziilkokulu.com/data/etkinlik/TbvWQrXfHFNz6Vg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83568" y="3768920"/>
            <a:ext cx="7884876" cy="27249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1039325" y="692696"/>
            <a:ext cx="6777317" cy="3508977"/>
          </a:xfrm>
        </p:spPr>
        <p:txBody>
          <a:bodyPr/>
          <a:lstStyle/>
          <a:p>
            <a:r>
              <a:rPr lang="tr-TR" b="1" dirty="0">
                <a:solidFill>
                  <a:srgbClr val="00B0F0"/>
                </a:solidFill>
              </a:rPr>
              <a:t>Tabi ki öğrenmenin tatilde bitmesi diye bir durum söz konusu değildir. </a:t>
            </a:r>
            <a:r>
              <a:rPr lang="tr-TR" dirty="0"/>
              <a:t>Tatil hayata dair öğrenmeler bazında değerlendirilebilir. Satranç öğrenmek, bir spora başlamak, evdeki işlere yardımcı olmak... gibi işler okul başarısına da çocuğun kendisine olan güvenine de katkı sağlayacaktır.</a:t>
            </a:r>
          </a:p>
        </p:txBody>
      </p:sp>
    </p:spTree>
    <p:extLst>
      <p:ext uri="{BB962C8B-B14F-4D97-AF65-F5344CB8AC3E}">
        <p14:creationId xmlns:p14="http://schemas.microsoft.com/office/powerpoint/2010/main" xmlns="" val="802790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7024744" cy="1143000"/>
          </a:xfrm>
        </p:spPr>
        <p:txBody>
          <a:bodyPr/>
          <a:lstStyle/>
          <a:p>
            <a:r>
              <a:rPr lang="tr-TR" b="1" dirty="0" smtClean="0"/>
              <a:t>Unutmayın!..</a:t>
            </a:r>
            <a:endParaRPr lang="tr-TR" dirty="0"/>
          </a:p>
        </p:txBody>
      </p:sp>
      <p:sp>
        <p:nvSpPr>
          <p:cNvPr id="3" name="İçerik Yer Tutucusu 2"/>
          <p:cNvSpPr>
            <a:spLocks noGrp="1"/>
          </p:cNvSpPr>
          <p:nvPr>
            <p:ph idx="1"/>
          </p:nvPr>
        </p:nvSpPr>
        <p:spPr>
          <a:xfrm>
            <a:off x="395536" y="1412776"/>
            <a:ext cx="8229600" cy="5661248"/>
          </a:xfrm>
        </p:spPr>
        <p:txBody>
          <a:bodyPr>
            <a:normAutofit/>
          </a:bodyPr>
          <a:lstStyle/>
          <a:p>
            <a:pPr marL="0" indent="0">
              <a:buNone/>
            </a:pPr>
            <a:r>
              <a:rPr lang="tr-TR" b="1" dirty="0" smtClean="0">
                <a:solidFill>
                  <a:srgbClr val="00B0F0"/>
                </a:solidFill>
              </a:rPr>
              <a:t>Okul </a:t>
            </a:r>
            <a:r>
              <a:rPr lang="tr-TR" b="1" dirty="0">
                <a:solidFill>
                  <a:srgbClr val="00B0F0"/>
                </a:solidFill>
              </a:rPr>
              <a:t>çağındaki hiçbir çocuk sadece öğrenci değildir, onun da herkes gibi birçok farklı yönü vardır. </a:t>
            </a:r>
            <a:r>
              <a:rPr lang="tr-TR" dirty="0"/>
              <a:t>Çocuğun her ne boyutta olursa olsun başarılarını fark etmek, bunları takdir etmek, öne çıkarmak onun kendine güvenini arttıracak, kendiyle gururlanmasını sağlayacaktır. Bu açıdan baktığında da, zayıf olduğu yönleri bir eksiklik olarak değil, geliştirilmesi gereken yönler olarak kabullenmesi daha kolay olacaktır. Unutulmamalıdır ki, sonuç değil süreç önemlidir. Çocuğa tüm geribildirimler, sonuç için değil, içinde bulunduğu süreç için verilmelidir. Gösterdiği çabayı takdir etmek, bulduğu çözüm yollarını övmek, ona inanıldığını göstermek çok önemlidir.</a:t>
            </a:r>
          </a:p>
        </p:txBody>
      </p:sp>
    </p:spTree>
    <p:extLst>
      <p:ext uri="{BB962C8B-B14F-4D97-AF65-F5344CB8AC3E}">
        <p14:creationId xmlns:p14="http://schemas.microsoft.com/office/powerpoint/2010/main" xmlns="" val="1331718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aileportal.com/wp-content/uploads/2013/04/Mutluluk-Nedi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1043492" y="2323653"/>
            <a:ext cx="6777317" cy="2185468"/>
          </a:xfrm>
        </p:spPr>
        <p:txBody>
          <a:bodyPr>
            <a:normAutofit/>
          </a:bodyPr>
          <a:lstStyle/>
          <a:p>
            <a:pPr marL="0" indent="0" algn="ctr">
              <a:buNone/>
            </a:pPr>
            <a:r>
              <a:rPr lang="tr-TR" sz="4400" b="1" dirty="0"/>
              <a:t>ÇOCUĞU AŞAĞILAMAK </a:t>
            </a:r>
            <a:r>
              <a:rPr lang="tr-TR" sz="4400" b="1" dirty="0" smtClean="0"/>
              <a:t>CİNAYETTİR!..</a:t>
            </a:r>
            <a:endParaRPr lang="tr-TR" sz="4400" dirty="0"/>
          </a:p>
        </p:txBody>
      </p:sp>
    </p:spTree>
    <p:extLst>
      <p:ext uri="{BB962C8B-B14F-4D97-AF65-F5344CB8AC3E}">
        <p14:creationId xmlns:p14="http://schemas.microsoft.com/office/powerpoint/2010/main" xmlns="" val="299348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Bir karnenin iyi veya kötü olması neye göre değerlendirilir?</a:t>
            </a:r>
            <a:endParaRPr lang="tr-TR" dirty="0"/>
          </a:p>
        </p:txBody>
      </p:sp>
      <p:sp>
        <p:nvSpPr>
          <p:cNvPr id="3" name="İçerik Yer Tutucusu 2"/>
          <p:cNvSpPr>
            <a:spLocks noGrp="1"/>
          </p:cNvSpPr>
          <p:nvPr>
            <p:ph idx="1"/>
          </p:nvPr>
        </p:nvSpPr>
        <p:spPr/>
        <p:txBody>
          <a:bodyPr/>
          <a:lstStyle/>
          <a:p>
            <a:r>
              <a:rPr lang="tr-TR" b="1" dirty="0" smtClean="0">
                <a:solidFill>
                  <a:srgbClr val="00B0F0"/>
                </a:solidFill>
              </a:rPr>
              <a:t>Bu değerlendirme için öncelikli olarak çocuğun </a:t>
            </a:r>
            <a:r>
              <a:rPr lang="tr-TR" b="1" dirty="0">
                <a:solidFill>
                  <a:srgbClr val="00B0F0"/>
                </a:solidFill>
              </a:rPr>
              <a:t>bireysel özellikleri, genel kapasitesi ve güçlü olduğu alanlar </a:t>
            </a:r>
            <a:r>
              <a:rPr lang="tr-TR" b="1" dirty="0" smtClean="0">
                <a:solidFill>
                  <a:srgbClr val="00B0F0"/>
                </a:solidFill>
              </a:rPr>
              <a:t>bilinmelidir. </a:t>
            </a:r>
            <a:r>
              <a:rPr lang="tr-TR" dirty="0"/>
              <a:t>Bunların iyi bilinmesi ve çocuğun başarısının aldığı notlara indirgenmemesi son derece önemlidir.</a:t>
            </a:r>
          </a:p>
        </p:txBody>
      </p:sp>
      <p:pic>
        <p:nvPicPr>
          <p:cNvPr id="6146" name="Picture 2" descr="http://www.ekumussalad.com/wp-content/uploads/2014/12/iyi-kot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4653136"/>
            <a:ext cx="5616624" cy="18410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009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smtClean="0">
                <a:solidFill>
                  <a:srgbClr val="00B0F0"/>
                </a:solidFill>
              </a:rPr>
              <a:t>Günümüzde başarı değerlendirmesi </a:t>
            </a:r>
            <a:r>
              <a:rPr lang="tr-TR" b="1" dirty="0">
                <a:solidFill>
                  <a:srgbClr val="00B0F0"/>
                </a:solidFill>
              </a:rPr>
              <a:t>sadece </a:t>
            </a:r>
            <a:r>
              <a:rPr lang="tr-TR" b="1" dirty="0" smtClean="0">
                <a:solidFill>
                  <a:srgbClr val="00B0F0"/>
                </a:solidFill>
              </a:rPr>
              <a:t>“</a:t>
            </a:r>
            <a:r>
              <a:rPr lang="tr-TR" b="1" dirty="0">
                <a:solidFill>
                  <a:srgbClr val="00B0F0"/>
                </a:solidFill>
              </a:rPr>
              <a:t>zeka” veya “yetenek” </a:t>
            </a:r>
            <a:r>
              <a:rPr lang="tr-TR" b="1" dirty="0" smtClean="0">
                <a:solidFill>
                  <a:srgbClr val="00B0F0"/>
                </a:solidFill>
              </a:rPr>
              <a:t>ile olmadığını </a:t>
            </a:r>
            <a:r>
              <a:rPr lang="tr-TR" b="1" dirty="0">
                <a:solidFill>
                  <a:srgbClr val="00B0F0"/>
                </a:solidFill>
              </a:rPr>
              <a:t>biliyoruz. </a:t>
            </a:r>
            <a:r>
              <a:rPr lang="tr-TR" dirty="0"/>
              <a:t>Bu nedenle, çocuğunuz, örneğin matematik dersinde zorlanmakta ise onun yeterince akıllı olmadığını düşünmek hatadır. </a:t>
            </a:r>
          </a:p>
        </p:txBody>
      </p:sp>
      <p:pic>
        <p:nvPicPr>
          <p:cNvPr id="7170" name="Picture 2" descr="https://encrypted-tbn2.gstatic.com/images?q=tbn:ANd9GcTeTZ8xtGFdyIfvVPXdlnqPGu4onXb1dsDAqH5riOSL4ob228c2d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4293096"/>
            <a:ext cx="2057400" cy="2084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173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http://www.demirhangrup.com.tr/wp-content/uploads/spor-ekipmanlari.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4797152"/>
            <a:ext cx="3960440" cy="161650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60376" y="2323652"/>
            <a:ext cx="8216080" cy="3508977"/>
          </a:xfrm>
        </p:spPr>
        <p:txBody>
          <a:bodyPr/>
          <a:lstStyle/>
          <a:p>
            <a:r>
              <a:rPr lang="tr-TR" b="1" dirty="0">
                <a:solidFill>
                  <a:srgbClr val="00B0F0"/>
                </a:solidFill>
              </a:rPr>
              <a:t>Bir çocuğun sözel veya sayısal alanlara, müziğe, spora ya da doğa bilimlerine karşı bir eğilimi olabilir. </a:t>
            </a:r>
            <a:r>
              <a:rPr lang="tr-TR" dirty="0"/>
              <a:t>Çok az kimse birçok değişik alana eşit derecede ilgi duyabilir, dolayısıyla da bazı alanlara doğası gereği kendini daha yakın hisseder, diğerlerini de mecbur olduğu için öğrenir.</a:t>
            </a:r>
          </a:p>
        </p:txBody>
      </p:sp>
      <p:sp>
        <p:nvSpPr>
          <p:cNvPr id="4" name="AutoShape 2" descr="data:image/jpeg;base64,/9j/4AAQSkZJRgABAQAAAQABAAD/2wCEAAkGBxQSEhQUEhQVFRUUFBUVFRUXFRQUFBcYFxQWFxQYGBcYHCggGBolHRgWITEkKCktLi4uGR8zODMsNygtLywBCgoKDg0OGhAQGywkICQsLCwsLiwvNCwtLCwvLCwsLCwuNC8sLCwtLy8vLCwsLCwsLCwsNywsLCwsLCwsLCwsLP/AABEIALIBGgMBIgACEQEDEQH/xAAcAAAABwEBAAAAAAAAAAAAAAAAAQIDBAUGBwj/xABCEAACAQIDBgMFBQUHAwUAAAABAgMAEQQSIQUGMUFRYRMicTJCgZGhBxSxwdEjUnLh8BUzQ2KCkrIkU7MWVJOio//EABoBAQADAQEBAAAAAAAAAAAAAAACAwQBBQb/xAAvEQACAQMDAgMIAwADAAAAAAAAAQIDESEEEjFBUQUTYSJxgaHB0eHwkbHxFBUj/9oADAMBAAIRAxEAPwDpiLUhFpCLT6LQ6LUU6opKinVFDgoCnFFEBSwKAApYogKUKAFHQo6AFChQoAUKFCgBQoUKAFChQoAUKFCgBQoUKAFChQoAUKFCgCoqVRUAkikGnKSRQDRFIYU8RTbCgGGWmWFSWFNMKAiutNZakuKay0OhoKfQUhBTyChwWop1RSVFOKKAUBSxSRSxQBijoULUAdChQoAUKFCgBQoUKAFChQoAUKFCgBQprETBFLG9gL6Ak/IVXbH29FiSwia5RVLcLgszrlI5EFfqLXvXbO1yLmk7NltQoUK4SBQoUKAFFega59vTvZJFiHw0Xnu8Zupuy+UFowq63uLnW9iRpoRZSpSqO0SmtWjSjukdBvQNRNkyM0Sl75ra3BB48bFV/ADpUyq2Wp3VwqI0ZoUOjZFJIpw0gigGmFNMKfYU0woCO4pu1PsKby0AEFPoKbQU8ooBa04tJWlgUAdLFJI0pSm9AHR0KFAChQoUAKFChQAoUKImgDoVHix0TMUWRGccVDKWHqAb1IoAUKFJLDhegG8VAHVlPBhY6A/RgQfiK5zvHs2TZUi4vCMzI7ETK1iupuoNgLKTfXkbW42rplNYrDrIrI4DKwIZSLgg8QatpVXB+nVdyitRVRdmuH2KjdneWHGpeM2dQM8be0t/xHcfyq5llCgsxAUAkkmwAHEkngK4xvXu/NsuYTYZ3ER9mQcY7n+7c8xwsTofUU1tr7QsRiYjCyRqjx5HtmuW0uwN/KNLZddCdTpWh6Te06bw/kZlrHBONVe0vmdKwu/ODkmWFJCWY5VbKwQtyAYj68DWkvXmjC4oo6OOKMrDW2qkEa/CtJtT7QMZiEMd0RXP+GpDkH3c1ye2mpqypocrY8dbldLxHD8xZ6WNlvtvtY/dsGS8jeVnTzZb6ZEtxfvy9eF7uTu4MLCDIFM73aRuJF/cDdBz6m9Uf2dbl+ABiMQtpf8ADQ/4YsRc/wCYg/Ad710GqK04xj5dPjq+/wCDRQpynLzanPRdvyChSSaq92toGeJ3JBAnnRCBa6pIyr+HGsl+huUW05di2oqOhXSIk0kil0k0A2abYU6aQwoBhhTdqeamrUAaCnlFQji1H9W/HWnIMYGPlBPp/O1dswVk+84XENh0w2IlkTVsgjChT7LZncCxH5jlV5gcSJFDWZTcgqwAdSOIIBI+RI6Xqi3j2dM7xPBO2HzMI5mABuupj48wxKj+PtU/Z+FeBsrSNMsh9pwudXC8CVABUqvS4I530k0rYNNSNNwTja/xv6+nuLgUgofdPwPD+VKUUTOBUL2MwVn6r8j+N6NZOuh+nwNRpsTb9BxqI05Pb+utcTbIuSRa+KOtGJBVHPLZSSeAJ1PT8u9TdnYbyKz2uVB4duh/Cu2CbZY0KSAKGahIbnkIsFFyeHIfE8hVftHDYlkbJJHfiEMZytb3S2e9jwvUjaG1Yocodhmc2RfeYkgCw9SNTYa8aASST2j4a/uqbufV+C+ij/VXVjJxmPxG1I8bh8qRlMVEVMaopuCGAORgPKtr3va3wvWt2IZ/DX7wEDgAHKbk920sDw0FxUnCYRIhaNQo4mw4nmSeJPc1TY7eCS7JhsLNM6uUJI8GIEczI/EegP4VKc1wuCDajllxjsbHCheVgiLxJ/rU9q5TgcQ+N2uJEksFkzIxNrRR+6oP7w4j/Mxtxpv7QosYqxvjJUId2CQx3yJYcdQLnXib8eNZjYmCkxUywxDzNc3N8qgalmIBsPzIrLOTbtY8nV6ic6kYbXZNP1Z6JFHXMo96Mfs/KmNw5ljXTxl1JHLzjyk9msTWkwG/mCmXMsyLYarIwR/QLxbpperVJM9OGohLDw+zwS98duw4TDO8wD5gUSI2PiMR7JB5dT0rzu0tyToLkmw0AvyA5Ctj9rkk74oSOL4fKFw7r5o9QDIMw0D5gbjjYCsJnr1dKlCN+55+rk5zt2JOepOzdotBKksds8bBlvqLjkex4fGq3PQz1pcr4ZlULO6PT+wNqpioI54/ZkW9uakaMp7ggj4VYNXLvsSxUngYhWVjEJEMbWJBZrrIB2FkJ6XNajfDbUgIweDGbFzoSDewgj9kzueQB0HU+lj4tVKEmj36F6kUc33x3pkXaMsmHnciMmNf3BZckiqt7EZgdevoDXVNxcCsOAw6KQbxhyQbgtJ52sel2NcP3/2NHgMRHBG5cjDo0pPOQs9yOgIC6cq7buL5Nm4XP5csCXzaW8t7+lZaSe93PX1s4uhBQ4/u3H1/k0NCm5WNvLa/fhUPaG144jla5YqzBVGZja2gUa3N9NORrQlc8luxOojWOn2zhWP/AFM04a9soGJhRDa+UBApOhGra6304VXbQKEBtn42UyX0gMkkhb+ENqP9WnUiro0W+cfDBTKsl/uToBpDVV7CwuJVQ2Klztb2FVAov+8QPM3yHrxq1aqmrOxdF3VxlqRTrU3XDpRYeC9r8+A6+var2BAosKr8D7Vz0NWgauKW7JZNWwM7SlRYnaU5UVSWboAOI79Ka2FtBcVh45V1DX4i3mVip05ag1nvtOdhgsq3OeWNSBc6XLAaf5goq43S2c2HwkMTAZguZh0ZyXYfAkj4VOy23LnSgtMqjeXKyXoln6FxI9qjTyWHc04TUXFcR6fmaoj7UsmOTwMk0RNhf+r8qOkyC4+IP43rQiuKyQsSSWUWzXNyt7BgtvKT01HytzrThqy8wuy9NTfW+hUj1B1+laDC4sOOh5j9O1JF7RJzUC1ILUlnB0qA2s5phZGx20FbXKHzDoscZuB8dPi1dPBqj2XsePCAmEMxJ8xJBYr0HAace9Tv7TTicwHMtHIoHqWUADvV1WW5q3CIxg1yT6FM+NRGfrVJPaznv23Yc/d4JRwjlKt/rXQ/NbfGsd9ku0wm0o1P+NHJF8bCQf8Aj+tUn2h75PtGdmTN91gbLGADl1JAkfkGextfloOdy3E3owmAzzTRPPiGukSrlCRrbVsx99ibaA2APWxg1m5glTvW3o9HQDMS556KOg6+ppjF7Dw0oIkghe5BOaNCbi9je3HU/OuRNtfbeIxMEq2wKzWighkY+G4szteJgzMQoJLFV0AtYkA9b2IZxCgxZiM4vnMObwjqcpXNqNLXHW9T5Ndt3KJA2dF4Xg+FH4Vsvh5V8O3TLa1q4Z9rWxsJg8REmGBRnRnkjzZkUXAjKg6rez6XtoNK7fiNpxR38WREtr5nUXAFybXvbj8q8vbx7cbGYmbEvceK1wp91AAEX4KAPW9XULp3KdQlttYj+JW2+y3ZWDxk7w4pXaTLniGfLGwX2gQBcsOPGxF9NNax9wcUNn/fiNPbMOU+IIf+7+eW3s635VR7ubYOFxUGIBI8KRWawuSnCQW7oWHxrRKe5NJmeNPbJNo9TJEIgqoESNVyhQMtrcAoGgFY3aW3NnbKbETM5OIdQCrSmaaW12S12Yot3K3OUDL2FVm+m0JsXJh8Ls+dllxReR5lY+HHh4gyNY8iXPu2N1GovR7P3Dw+zlRlw/3zEeIhaVyCRcnM4VrhQPn1POvPb6nqwjnb+DAYzdzam1BLtAwXElmVbhWdLWXwkOpULaxNr8Re9dB+zf7QPvGTA4mNkxKfs7ZQoZUjJJZWtlcBbFbc7gWuBqsdtPDSYmLCsziVSsyBSyKSqlgrFdCMtzY6Vj9892f7QxBxWDxMKzQBfBZApIlQ3yyut7jpe9r8LXvFWTwXSUnH2lbF1j4Kx0LESCRzHHJaRMpcBvMquGscvAk2Nr8OPKnsJhRHmsFAJBFgcx01LsSS5J5mud7s/aFI0U4x6rBPhnSORF1le49vw+KrrxBI48NLntzeRoQkGGchAqsWZmZiHs+UMxzC4OpvfXS1qugnOW1GWaUI73xx9/3sbTHYlJU8Pw1JayuJLGONmsArlSQzj91TfhqNDStjbAiwq2hAuT53YFnYa6A38o4dfreoG7+2/EjjKRgR5WBsQMjqQMlhxvcm/wCtP47eCJDdczPfIV8wtaxPl94gNm05cSKSbjeBBRUrTL4ikNWJwu/d2KkI5B1CPGWAub+VJGYgC2uXXW9q1mzdox4iMSRm6n5g2vYjkdRUSQ81N2p1qRQFRA+Ug1bRsCLiqdaeikI4GqYysaZw3FsBS6hR4zqPl+lPDFL1+YNW7kyhwaK/biSMixxOY2kkC5wLlVszMR3stvjT8BzxrmNzaxI4XGjEdrg1Q7zbXd5Vw+FH7QFWaX3Ys2gv3s3yPyvcDhRFGkYJORVW54mw1J7njUqkHCnG/vXcyQkp1ZW4WPS/b7jboRx/lSaexOJSMXdgo6k2v27ntVNtTbqRRmQxuF4AsPDzHkFRvMT8AO9RhJyailklNxgrtk+bKAWYhQBcsbBQOZJ5VnMdv5hcLfXOSPLa6qR20LEH94KV71gN7t65ZGsSAeIjGqRA6qSD7chFjc6Lfhc2XObLw2dnlk84Ui4Yk53N7ZieIABJ66DnW6VGNKDlUfBq0lGrqGrYvx3/AAdl3a3xnxz/ALPDhIeJkkYg2N7FVW+a9tL5b/A1qpJhz+tZjcQD7kjA3Z2kZzzLZyuvoAo9AKt5C3Ij4gg/MfpWNSUldI2ToqE3Hm2B3F7QWJbkk39leJPpflWG2/vtICUiIBGhsTlHbMNWPoQPWpe1p2dpLHzWdU7EAhfrY+tc4mb4crVi0tRaqUm37Kdku/q/sfPeI6yomoQwi0w+OmxE8UJlbPKdADkCJYsXfLbTKCQvE6ai4J6ts+NYIxGpYjmWYuT8STXCPvz4XFriQMw8Qsp4BlYENHfkwUle1gbEWrpezd5I8SuaFsxtcpwkXsy8fiNO9enOkopbVg9rw/S0tqs7t9X1M9vj9mSuWlwDCMnVoGJEZN7+Rvc/hOnTLU37KjgkSQ/djHisN5Z5ZP2vnBs3hvqFNwfKoB4ceNHvPjsTJCyYXOr6EldGyj2sp4g9xrx4cao9yWxEClJg5jz50U62fUlieetjz110qrabv+BLzUox+xut5IM0mCxZuJosZAqi9wsUziJ47DS9mDE9QdbWrZLi+9YRMYZCrMCFjOcA9bEZm5AAE2+fKj2hvBFl8PxCWey2XMzZT7WUKNTlva1dUWzk9MoOz5KjfnHt9yxDDXxMgLXOqySKC1gRoVYWJuLcOtYn7P8AZkc0zPMviJCFYR5rK0ha6BxxKWVrjnoOtdkxuHjnhaOVfI8bKRazKpFtL+yRxHSuU/Zjg7YvFoSSkKsGPC4SQgehNj86brLB59ag4zR0o4rE4ksVLsPZIXyRgdDwX561x/fnd9sFOFK5UlUumqke0QygqTw049RXVJcQ2IKxgeVrII1uUW455Rw4+Y1y3ejBTz7SfCk3MbZFKjypGbNmNugYanjoOlRhKzIVIXib/B7a+84XCYeYs5eGI5lS7sdCoNiOBHLja/OrCDb0j4tD95Z1RbGFEYvJa4yhFFibkXa9lte9VeG8aSX7ukSgMpSLKMgjVVC+IGHBQCL9SQBYkVbYHGRbPR4Y8O7YlmKDPkzzquizMyk5ISSbLx0Ol7mqEnN39fcbpyVCKjy9vdNZ5fGHaxa4BMdKDLO2GjLLZckSyzBCDeMSBgoHxaqPZeBwkcNnxMuHMoXxIpMRBHIMpNgwQfHjzpI2IEiUYyYQxAeTCxeSNQTcjwwddSTdiTrVe+2tlxeVYs1udx+QqzYjK6082dr9sLHBc4HCxTgNmR2jYhBKMJizZTZXzqufUAe9eqrakZxMjzplkysYnKB1s8fkbyNry5EjvTKY/Zk5AymNuRBFx8wDU9kngXPFJ96g5gm8ijsx1v2Nx6VOMtruip3atdrnr35NDuNgZBhZJEYSZ2YrFe2RlFrMeRby+gsaz23jLiA68GYkOBewAWNimp9nNJY9RGtRsMzTQAeO1yxZmjBi8wJteMNo6ggceQPStBtLDSpKcThk8WN7MyixbNZsxyaZib2I78iARG7cm2Te3YrPPutxZL0z7jG7mbOixJMYL+OjHPH+4FNidNUYG1j1rS7G2i+GG0FDaph2e4sLSh2jDacCx83x7VNn31lyMsGCkWQjzP4ZW1hxZ3AVLdSxA71ExeAbZ+CaWbK+IxE8DSLxjVI2zrFf92yWJPG9Sisk9NT31Yxte7RvNgbajxcIlj9HX3kYDVT/AFqCKsKx+zY4YXixmD8sGIKRTwjRVLtljcKOBVyFIGlielbGuyWcHdRTjGb2Xt68run7jPRznnr+PzqQsy9x8j+lRlhbp9R+tLWBun1FSdOLK1O3UlCRev0P6UYcfvD5N+lMCA9vmv60sQHqPr+QqPlRO+b6lLiVcNMsLKrvKGLlS108AFQB/ErL8DVpgce7LlbyupyvYZgDYEFLngQQRfhe3KjmVUdSHQSkMqK1wJNLlb9uINtO97UxsmFrF5BlLBVCq1/YBBJJXjcn5Cr5RUoZX3MEXtqWT+3f4E6JY1OazFv32szfA30HYVzbevahxGMy8Y45BEq8j5gHPxIPwArpyIvG3Dqedcb2th2inlRrgrIfW17qfiCDWnw6lHe31tgx+KVNsYpcXyYqSUuSzG5YliepOpPzNWmxZAyNGPbzl1H7wKgMB1YZQbcTc24VI2hs1ZCWRgjE3ZWByEniVIBKk9LW7gaVVS7Im1tGW/gKyfRCbfGrdTQ8yDhI+g0XiVLdGpTax0f9Gu3d3nlwbEAB42N2jJI14XU+63D1ra4Xf/BuPOZIj0dCR80uLetq5EHxgsMkzW4Z4PF+roSB6GjZsR72HjHdw0Q+siivJWkrU8Jpo9GvrNLVe6Safo0dM2ntHDyveCZJM1yUBOYHn5SASOenes/tKFJDdgc37ymzH15N+Pesh4kvTCx9DmST6Bn/AAqz2Vi8RIS0s8ckaWBURWZi18q5/CQjgdbmwB6iscfC60am+i7N9D5/WR01nJPHr+A22c1yI3DZtCrKbt6rZlI9TUObYcgOYwBSNQyTLE1+oDMbfBRV28rP5RwPuqLD5Dj6m5qsxEiL7UkYtyBLn5RhrV7tPQzhH/1mr+iPIo6mbdqEZWFQbUxsVskmJIHJoosX/wDYkGpq78YlD+2jgb+JMRhnPqXUpf0qjkxMP/cH/wAcn5rTQxiL7E+X0E6/8UqE6EekvkerT1WrjzFmp2xtl5c1hkVSoCg3GY3uxPvEFbDkL341O3JMah5Dq4cBubBLAi3qb+tu1ZdcfGfMJo8x9pSSAb8T5wAQeNjwPDrSo82a8ayKw5xljb6E2+NQ1ul8+jspStx8jdofEo04OGoTUm77rXv/AIdcnkUxnwyHJRjoR5QF8zNci1rjQ2uSBpxGX8DDYUSyIIokmIJnmVjJIRe5iiU6Lc6Hy8+PGm9hqTDH42Y+K0kkjGyEwwhrxFVPUA630kPwxm800k8jSyH9FGgCqOXIVhW5K0ufTgVqvmSuuDYf+poJGOXFJmIygyYcogtmsUIYhW83HKeAve1RsLhBHisbPKbNisOsaXYMRfKCyOdJFLJHbgdbWGl67Y+58jw+MpDKLZlPGx/GrD7gVQQMSFcr4R5ozOscijsVa9u1dfBXGTjJNdC22LnwGGXEhI2EwZpMzMsliAMIkYC2sxN2uRbNztTkc33KE4qfz4qfzC44X0BA5cgByAo9piWbE4fDy+GF8aSRBHmt4a5UhzX96zPe2nCqTfLFGWeQj2YrIg5X4fQD60SSVkdqTdSTlLlmS29tWSdyZGJJPC+n8zVWiHnYetWUmFsL9b69AOdWm6GyIZ2vJcg9yPw1oRKnD4W/IH0q82PjZsKQyEsnvKddOlq1W3dz4IFWSBz3Um/yPH51Eh2bcajjoaAibdw0bIMQl/AlyiZVYrYghg1wQRY2PpcVo93sWQJxGyrKyAIzHyZgTluOvmt8tDwql2ZBYz4ZvZdC6+ovf8D86rN3I0L5WH97mjkI9psoKqfXyrahKm/aVzq8TSLHEsq+I7WWUplyDynMxDW8txbQc+FPuFkmVGNwkLMwGts5WNMy8wQsnGuaY3fXEu5MbiJNMqBUY27llJJrYbn7ReeJ8RN5WuIwwBswjuS1h3cjTpU9jSuz0dR4fWoQ82dl7u7/AHoSsLsjwJzBECIMQVlUHhG0ToZQAeTDLYcjflWrrP7a2uIvBZheQM6RpwzuwCKvxZlv0AJ5VfiuORhqzlJKUv8Af3BSLTi1ITA/5vp/On48EOp+lXeZExbGRBRirBcKvT605GgHID4fnUXVQVPuUG0sGHCOULGJ1kTRuIIFjbUj9BU2DDHIp6jMeereY2AvprVq6X0Oo5g0QW2gFgOXKous2rBUkpN9ytkKiwDAkk6cDy5HWqPeLduPFgH2JALK4F7jkrDmPqPpWpxcQZeF7a6j51V/c05IoPYZdeXCraVSSW6PJXWpxn7Mlg5fjt0MUh8qCQdUYf8AFrH6VVS7vYr/ANvL/sJrriwjv/ub9acA/q5rWtdUaykZ/wDqad8No44u6OMfRcO9++Rf+TCpUH2d4tyM3hRXNvM+Y/8A5ggn412FE0HU63/KiMdza3H4g1ir6+rxFI0R8NhFXuzmMf2Yqv8Af4hj2RVjHwdswPyvSt4N3YsLDGcOrBS5zlnLlmKjIewsrcABrXWkwlx5vlxHz0P1qFtDYKzKyOFyMLG2a/EEEEniCLiqqGqrQqxnPjt+r6kK2kUqcoR6nn3b2JYWjBspQM1veLXIB6qBbTrftatwGC8Um5yqouxtc9AAOZP5E8q2O+m6UsDAMLkXEbj2ZVuSFHSQEk5edza9hfMbGlAZo20z2AvpZ1JsDfhe7D1Ir1NTUl5cp08voen4SqTjCnLFsS9P97k7B7KDtkhg8RrcwZGtzJvZAO9gKv8AC7gzMLv92j7CCKQj1yoFH+61bj7PcAgwQkUeZ3fxD7wKsVAI6AW07351c4zDXRwL5iptrx04fGvm51qtrttm7W6tU6kqdKCSWL2u2ctj3diiuCkUzX0Y4eFR2yplP1J+FFhZESQLmUaEKo9lTy4eVeYt1tVhvI7KgC6ByQx7ADy9r3P+31rG7RkMcZZRqWVQeOW4Y3t10sOmp42rugoVK8VVqSbvwj5uWsqVNQqa5+RuAwDJfMAwlhZifKomBymxOnmIFwNaEm7AxMTKfIXGUm18kikE3HOzDhzBHUGo26u5rfdfEdyz4hVlyknKAQStzxLFSCb9hy1ci2zPg3tMrg8M6gMGC8BIGAV7DgbhuVbbxu0nwehdXsXO526WMhOXESxGJeAjZ2aToCCoCDrqfzo96FRJ4VBF45Iy38TyLlX1yhm+XUVX4j7TWK5VYXbQeHBkc+jSSMB8BVQmzsROyzYgrhwSTh4ZXySSuSPMcwJ53Ja19Bpe9ccklknGLk7IucFNIcfhzMEVyjCyMWWwlNjcgG9it6qsThCxnvxE+voYxapG2MQwaKcC3hOL6m+VrB7i2hDBfrVnMFGIzf4WLVQG5LID5L9LkkfFa6RMptbZTGB8oufCawHEkA6Vj9ibZaA6cK7fhMBY5WFrH5VSbV+yaGdzJFI0BbVlCh4yeZC3BUnsbdqHbmLxO9rzBY0uzOQijmWY5VHzIrrEezLJr2pjc/7L8PgnEzM00o9lnAVUvoSiDgbcyT2tWsxcYAvyHXSunLnOsZFlxq25RSE+lgB+BrJbvqpxkbW1Eza/5Q2Zv+NX+1dpC2IxXJx4UPVlF/MPUlj/AKhWd3UwwLySNlGWIx3eTw0LzZkClrjLo0rXBB8umtq48EoK8kjTbG3djxTs4KJFJG5SNC5khYvaLOWNmJAc5QBbKNSCCeh43FRYfDroscMQAY6LYWNgigeZieXesnitvbNwiJFBEspibxIxEAIw+vmMh1zf5gCdflid4d4JsY+aY6D2I1uEX0HM9zrVEqyirLJ7EdNqNU15jaiu/wBPubHdrEPtLaX3llyw4Zf2a9GYsEvyLG7MT2ArpNcq+zrehYAMN93d2kkLZ4yGYk2HmU2soAGt+prqtTpO8bmLXxlGrttZLC9whTTgplDTy1aYRwUaCiFGlALAoEUYo65YDdv61qFi8Pl1HD8KsqJqlF2ZGUbmfnTmOB+hphSbnTTSxvqeN9OVtPnVzPg+a/7TVViEINlF2/d4Edyen19atunwdUrYY/Cbj00/T+u1ScPDmuRxFretVsBK8Tc8+Q9AOQqywcmvE2Ppx6Gs04ZuX7rwsPxz3JXgwF8p+tuuv5Usym3lF/w/nScVg1ca3vxBvYg9jypMUTcC59dPzGlc9rgq9xHdopFZJVBDe0HAYH1FY/bf2ZYbEkmMtH0Ju3wBOpH8Wa3K1bo4Ydz66/ThQeUqOtuRrtOpUg7XIWV79TGbqbt4vAMQZo5oXIuDmDiwABLhbMbAcV4AC9gLaueKwJXhY6cPiOh/rvUmPEq3Ox7/AK0nG6Kep0H5/S9cqq+WSc3LLdzObT3fjxCnkT7QN7X5Hqp7j63rDbT3ExC5gqiRDoQeY48tfjoa6ssGcBjcEcLaG3rxpuXRguZj14fAcKop7qWYYv8AwZqmmpzkpcNdUZfdCGdIVhmiZRGoVJCUN1Giq1jckDS9tfhcv7wbG+8YeVIz4Urr5JPMjBhbLmI81jYA9q0zJaw5nhy4U08NyAVvfXhdRlIIv3vYj0pK7lu6l0VbnJzncvZGLhjmMjJJiS4Hhu7/ALBLMFIOUk3OtwCCBxuDVxiMBDPiFixEcheNPFDDMIrZtVLC3QaEe7xuTWix2zkkYOHySR5lV1IupbKSGB9oHy3U6G4PGxEL+0JE8RMQg8VQzRpECROgH+HmOr8bodRbmLMZYfJoo1JRluXPph5MTteJmSWSCSKdHkezHNlGZsxVwBf2SbEaHSoGz8YqA4XEawv/AHbnW3Y9x9R9NptHYMAiigjcYNppFkRTdmZgvsMpOoAYC17A2qg3n3LkVgyZpFCm6iwVieN1udRa46XqyEujLK8YX3RfN8Nfq/gtMBthoAFxQaSMaJiYxna3ISLxa3Ua9RzrU7N2vhnH7PEwnt4iqw9UJBHxFcZg2lNhmKIx7xurWA/itb4HWnn3nQm0mGjLcdMuve1xVpnOyY3ebCRDz4iMke4jeI/+xLn6VjN49vtiVIYGDC+9mIEsw6WHsp21vzI1FYmTezLpFBGhtcXsT68+1VsUeL2hLljVpjztoi8LZidBz4nloK4LCts7UOKlWOJSVFljjXUknRdO9S8dhxFGmFXKVjYSSMDcPMLeyf3UACg8/MeddB3Q3KGBbxJlWWQxnzg6KSLFIweGlwXJBN7AAXvU4psHGoSLBL4uXKyPIs8iuTYRrE2IQu/D2ToSBxuBVVUpK0T0NDUpUZb6ib7JW6mMjjLEKgLMfdUFj8hrWm2PuFiZivjWw6MbDxLeI2hayx3vewJ1twNdC3fwckECLIY0c2BVI8gVentFi1rXYs1zflWgiXL5bGwF8xtqSTcW43Gnz9arhpkuTXqPGZzxTjb+yr3f3cgwSWhXzH25G1kb1PIdhYVZ0tqbvWlJLCPFnJze6TuxCGnlNRkNPKa6RH1ozSFNOBqAUrUq9NlelAPyOh/Gh0dJpGalAiiY0OFFtjBYyWdPBxCwwKAWAXNKzX1HmBFrW59dDVuMKoFiL31JOpJ6k07alKtcWCCgk2+5DkwAP8/1GtMf2cwNwbfX8bVa0KluZPgjYcNwa3rz+X86cZaXloVwDd+tN4mLMBa1wb2PA08daIi1RavgFc0B1srfS340nIy2/r10qzzUm9z6afr+VR22VrkdpGjxRA1U/AflS4IgbNz53HPjpenmQEHuKELXA+R9RxqTSbOpAkhBFiL0iPDAcCx7FiR9aeNFG979jYfLWlkdK58Izea7DMuqHwwVuOFwp9OJ9aS+y8yorENlZCc4LHyezlNwQ4Njm1Oh61a0VR8tXBXvCHlGaIHwwGjkYIbM2YMF95SABc2HtCslt7ZcsGPimgkKjGGWKXOM6iRYc8FuFh5H59BztW90pjHYNJkKSC4JB5ggqQVZSNVYEAgjUEU2IsjUlHC931OfbShaPCD73DHiJkY5nJRE8PU3D2HmAsLEAknQG1ZzdOHZu05ZViw00fhqGzFzqrGwHlY5Dzt2PSusHZrAWD5xbXMoDH1K2X6CmcFs/wAEFYYhGCbkRqEBPUhdL1JRsJ1N2bL4GVwe4MEc+ZoITBl0DtM8zNpoVZsgXvbppWh3egLDzwLAFLKEUqVy+6Rl0F+narEYRjq2g5k6mpUJC6AWGnO514XHeu2DndWsitw2wFhw33fDs0YBJDH9owzNmaxJ4m5F+V71m8diZYtrYbCiH/pmhJjkVGsjhZMzZh5RYKqWtf8AaXvrat6ooMaWIuTk7vLIUOCUNmOrWt2434U+Adbm+p5W05ClCktXSIhjSKUxpqgEIaeU1GQ08poCQtOCmVNOA0A6KMikg0oUAAKUBRUYoA6FChQAoUg8aA0oBdEaOkE3oBJpQWgBS6Aaka3L0olFqVl1/rQUAK4A7U0ya3BsefMH1FPZaIqeVGgNeGx4t8hb63NLCgC1K1pt6JAUWFIMwplqjyXroJTYoU22PFV8qmoksZoC3baYFIO1l61n5sMx5moM2y2b3mHoSKA139rKaMbRU9NbfThWQi2Yy+8x9STUyLDsOZoDUDaApX3sGs/GhqWp9aAt/vAojKKr1PrS81ASmakU0ppV6AbSn0oqFAPrTi0KFAOCliioUAoUdChQB0KFCgEPShQoUAl6CUKFAKWjoUKATzo6FCgDoUKFAEabahQoBp6aNHQoBlhTTihQoBphSSKFCgEkUdqFCgFAUoChQoBQoGhQodHuVN0KFD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TEhISEhIVEhUVFhwbGRgYGBggGRwfGRoaGRwfFxwhHCggHRolHRoZIjIhJSkrLi8uHB81OzMsOCgtLisBCgoKDA0MDgwMDisZFBkrKysrKyssOCssKysrKysrKyssLiwsLCs3KysrKysrKywrKysrKysrKyssKysrKysrK//AABEIAOEA4QMBIgACEQEDEQH/xAAcAAEAAgMBAQEAAAAAAAAAAAAABQcEBggDAgH/xABMEAACAQMCAwYDAgkICAUFAAABAgMABBEFEgYhMQcTIkFRYTJxgSNCFFJicoKRobGyCBUzQ1ODksEkc5Ois8LR0xY0NXTwVGN1o7T/xAAUAQEAAAAAAAAAAAAAAAAAAAAA/8QAFBEBAAAAAAAAAAAAAAAAAAAAAP/aAAwDAQACEQMRAD8AvGlKUClKUClKUClKUClKUClKUClKUClKUClKUClKUClKUClKUClKUClKUClKUClKUClKUClKUClR2va5BZxGe5lWJB5nqT6KOrN7Cqz07tzglvUhaEw2zHb3zsNwJxtZlHJU6g8z1znkRQW7SlKBSlKBSlKBSlKBSlKBSlKBSlKBSlKBSlKBSlKBSlKBSlKBSlKBWFrWqR2sEtxM22OJSzH9wHqScADzJFZtUr/KP14rHbWKt/SEyyDPPCnagPsW3n5oKCp+NuLZ9SuGnmOFGRHGD4Y19B6k8st5n2wBkr2e334C2oGHbCozhsiQp5uExnYOuTjlzGRzrcuwzgFbpzf3KboYmxEhHJ3GCWPqi+nm35pB6FkQMCrAEEYIPQg8iD7UFa9hfFxu7M20rZmtcLk9WjPwH3IwVPyU+dWZXMfC050niEw8xH37QHn/AFcrAISfbMbH5V05QKV8SSquNzAZOBkgZJ6Aep9q81vEMrQhvtFRXK4PJWLKDnpzKN+qg96UpQKUr4mlCKzMcKoJJ9gMmg+6VjadfRzxRzRNvjkUMjYIyGGQcEAjl6ismgUpSgUpSgUpSgUpSgUpSgUpSgUpSgUpSgVzF2+XW/V5F/soo0/Wvef89dO1yz25QldZuifvrEw/2SL+9TQdGcF6WLWwtIFAGyFc482I3OfqxY/WpqsHQbsS21vKvSSFGHyZQf8AOsi9ulijeWQhUjUsxPQBRkn9QoOV+2KYHWb1lPR0GR6rFGD+0Guo9Iu+9ghl/tI0f/Eob/OuNNa1A3FxPcMMGaV5CPTexbH0ziusOFtSiisbKNpAzrbRAqoLNkRqOgzQR/aTxNbWn4J38oVhcJJsAJcqu4EgDyzyrVeG+05L3Wo0t4HEc8SxM0hG4CLvpchVJHMsBzNSXaDocN5PZzyWs8hEqRbXIjjZWLMc89+T6+1eWj6lDb6mba0SxgeWCNFjjYsNyNO7BjGmA4XmdxH3euaC06VDmK9P9bbL8o3P73FVDx92o6jYX81qj28gjCczERzZFf8AHz971oL2rD1n/wAvP/qn/hNQF3e6hHNbRBrRzNv6pKvJE3fjnzx5V96teXywTB7WFx3b5Mc55eE88Ogz+ug17h/j6wsdLsFnuF7wW0f2SeOT4ByKj4f0sVZNc0TcK2kOjNdNbXZuZIo3SVxmFSzJnYUOACpPx8+ddDaZrtvcf0M8ch9Aw3D5r1H1FBI0pSgjJ9UC3kVsf62GR1+cTRgj5kSZ/RNSdajxppbSyRzRD/SbWNpoD6srLuQ/kyLlD88+VT+uamLe2nuSpYQxNIV6E7FLYz5HlQZ9K+Y3yAfUZ/XX1QKUpQKUpQKUpQKUpQKUpQK5z/lGWJXUIZseGW3Az+UjsD+xkroyqh/lEWIls4Z1GTby4LeQWQYI9/EqUGz9kmrK+j2buwGxWjP927Iv12heVaN249oQMbabb5BbHftnBAGCEx6nkT7csczivuH+0GazsHtLdQsrys3fnmURlUbYh0DEgnd5Z9cEafI5YlmJJJySeZJPUk+tBmaHprXNxBbrndNIqD23MBn5Dr9K7PtbZI1CxqEUDAAAHSue+wPh52uHvzCzrECkXQKXYYY7j+KpI5A/GPSr3nE21nklSFVBJ2LkgAZOWbl0/JoK97YuFrq9ns0SfurZmWNgWYjvGZiG7scmIA6kivLgns5tdP1HLytLJDbxyK7EIoaRpo2woPTao5EnqasK64cil2d880uxw43SMBlc45LgefpXrHw/aqxcW0W4gAsUUnAJIGSM9Sf10Hu2rQDrPEPnIv8A1rmPtIlWbXpirKytNCuQQQQEjXr08q6fWwiHSKMfoL/0rmDWEEnEZTA2nUUTGBjAlVMY6Y5UHQt7MH1KxCkMBb3TZBz0a2UfxGpjVkJgmABJMbgAdSSp5AetavfcOW76igEMagWcvwoB4nliCtyxzGxsfM1B9n3A2pWz3H4XqEu04Efdyl8kE5ZhIpUDGBjGflgUFd65w3rI0wy3s3c2ttGirb7gCwDIq7kQYOORy5yMdK6B1TQLa4/poI5D5MVG8fJh4h9DWq8f6DqE9hcW0TxXXeBQAVEcnKRW+Ld3Z5DzC1PrxPGhC3Uclmx5ZlA7s/KVSY/oSD7UGu6Kk/f3sFneENazKpgucyoUeNXQh8iROZcdW+HpUnccYNbqwvbZrZwDsfdutnbHhHfYxHuPL7QLj3qrdS4mksOIL+8RTLbAxLcBT0R0jCuB7NjB6ZO3I3ir1tbiO4iWRCssUqgg9VZWHofbyNBqHZ1LqczS3OppFECAsKJt6E7mPJm8PJcZJPX2zMdoP/pmof8AtZv+G1Yc3DElsTJpcgh55a1kybZ/XYOsLH1Xw+qmsDiHiRLjTtShdGtrmO0lMlvJjeB3beJCOUkfo65Hy6UG7W3wJ+aP3V615W3wJ+aP3V60ClKUClKUClKUClKUClK83GeXl5/9KDyc7s89qDqfX/oK5+7Ye0pboNYWZBtlI7yTA+0KnICeiAgHP3iPTrlds3aZ3xfT7J8QjwzSqf6Q+aIf7MeZ+90+H4qcoFTvBvC02o3KW8Ixnm7keFF82b/IeZwKw+HtJa7uYbZGVGlbbuc4UeZJ+gNdUcGcMx2NuILRdoPOSdx45G9dvp6Z5D0PMkJjRtMhsraOCLEcUS4GSB7ksfxickn1NR3Fl2JbG8SNXbfbSruAwozGwzubGR+bmpmOxQHc2XYfefmR8vJfoBWo8d8d2tuPwLLzT3KFESIBsGTKKWJYDBblgZPtQSXDGo3U8O2RYo5oW7qbO5vtEAyQBt8LAq459HFSxtZz1uAPzYlH8RavyPvAXaOBVLkFi8gBJChc4UNzwoHXyr7K3B+9Cv6Lt/zLQeZ0+b/6yX/BB/265n0WAy8QqA/i/nB2DMueays4JUY8xnAxXTfd3P8AaQ/7J/8Au1zJ2azNJrsEiqHZppXAzgHwSN1wcetBeN1d3cN7eShIrowWETbF3ozZkuWwg8eXPd/urD7Ou0l76OaS4tXiEbgCSJJHTnk4OAWDDlk9OY6VL6fqG2/vXkhlT7K3QkLvA29+/wBzJA+06kVsNlqUUrFYmV8AElSCBkkYODybIPI0HrZX0cy7opEkHqpBx7H0Psa9pEDAhgCDyIPQ/OsG/wBFhlbeV2yeUiEpIP01wSPY5HtWG0tzb/GDeRD7ygCdR7oMLKPddreisaCiuIbZ4Na1JrJIz3KAtalfBLC0Sd8u0cmAyGKjnjJHw1YXYtrMa2i275iWSaRrVWOVaNsMUR+jOj94CvxeeKitS4V/D5L/AFLTpSl7BefYuDgOFtrcmNgeQbJccx1JVuR5T/ZhYQXWnziSFRHLcuzQEEdzIFQOq+aYkVnXGCoZehFBYtah2p6NDPp11JImXhgleNxyZSEOQCOe09CvQivaG/lsXWG7cy2zsFiuW+JCThY7k+/RZfM4Dc8FsntA/wDTNQ/9rN/w2oMbhnXpA62N6FjuQm6N1/o7hAPjiz0cfej6jqMg19ah2g6bEdrXsTtnG2ImRs+mIwxzWbrehpd2yoxKOoV4pV+OJ1HhdD6j08xkedV5wDwlHOjR3Nxcxzw4EsETpDEQ43JIoiRSyOvPJOc7gfcLB4d4njvHlWOK4j7sKd00TRhg5YDZu5nGw55DqKnK17hzhu2spZVtYu73ohc7nZmIZ8FmZiT1PnWw0ClKUClKUClKUH4xqm+3DtBMAOnWr4kZft3B5qrDkg/KYHJPkCPXlZ/FetLZWlxdPgiJCQD5seSL9WIH1rjm+u3mkklkYu8jFmY9SWOSf1mg8Km+EuGJr+cQwjkMF3IO1B6n3PQDqTWPw3oct7cxW0Iy8jYz5KOrM35KjJrq7gzheCxgWKBfCOe4/E7YwXc+p8h5DkKDnrWtFGka1bICe7jkt5AWxkrld+7lj4g/IV09JckkrGNxHU/dHzPmfYfsqhf5R6Rm6tZFZTJ3bI4DDcArblyuc48b88Y5H0rc7Dtl04pGhkkhO0bmMTEA4GdoXOeeef76CwZoUGDO+8nop+H9FB1+uTXw0IZ1kW3QOowskgAYA/i4BYD2O2sLhviOxuudrcxzORk+L7XH5SthwPbAAqfoMTuJT8U238xAP4t1fn4CfOaU/VR+5RWZSgwjYHynmX6of4kNV/w72Qx2N5FeW1y7GPd4JkDA70ZPiUrg+Lrg/KrNpQa9p4mhnu5Z4vDM6FWiJcBUjVPEMB87gx5KevWvv8GguLhnUhiIlAkjYh1O98jcpDDpzU+nMVM3dwI0eRs7UUscAk4UZOAOZPLoK0XgrXP51kuLpbaWzVAqRzbhukwXJyNu1gBjKncOfI5oNoMk8HxZuovVQBMvzUeGQfmhW9FY1E672kadabRLcgswztjDOwH5QA8J9mwanIL1lYRT4V2+BwD3cnLyyfC/nsJ6ZwTg45uuuyjWJbiTvIN7M7FpTLHtYkkls7s8zz6Z58wKC3OD5ReG/v8AT5sM154d4YRyqtvb5SVDzXxbsOBlSc+IZU7RwoIf9KaNTFJJOXnibG6OQxxqw5dQwQOGHJt2R1rB7MNBisrCOKJzISzNIxGD3nJXBXqpXaFwfxazNZhO9ru2Bae38EkY5d6m1ZDGc8i4DhkbyY4yAzUGD2kXkvcxWkAjEl7IYd8oBjRdjO7EEYY7VICnqT9KqnUtFt0kk05JpdSvpwqQTLcPtRWXEgnUOQoQKzbTuyrDpgmrzlgt723XekdxBKocBlBUgjIOD0P7RUVqHB0C27R2cMVtKpEkTogXEqc0LEcyPukHqrMPOgyOKbm8igQWFulzKWVTvcKiLg5duYJHIDAOeftUTxVaNaLbajGMvaIEuAv9ZbnHeD32H7Ufmt61snD+qC5t4pwNu9fEp6oykq6H3Vwyn5VhcV8TWtnGBdNky5VIlUtJJnkQqDmeuMnlzHPmKDy4S0EwGed7ya8a5YMGc+FUyzKsa5IUYby5HA5CtiqmeFe1e3soksruC7i7lmRGeMZEYOYhIpbcGEZQEAHy65q1tN1u3ngF1FMjwkZ7zOFAHXdnG0jzBwR50EhSviGVWUMrBlYZBBBBB6EEdRX3QKUpQKUpQVV/KLvimnRRA4724Xd7qis2P8W0/Suca6C/lJwk2lo/kJyP8SEj+E1z7QdAdgPDAjtnvXH2lySiHzESHxEem5gf8K1I9sXaQbEfgloR+EuuWbr3SnpgdN58h5Dn5it40u3SztYkPJLa2AJ9kXxE+/hJrkTXNUe6uJrmU5eVyx9snkB7AYA9gKDFnmZ2LuxdmOSzEkk+pJ5k151a/DPYzLNZSXVy7ROYWeGFQNxO0lDKT0BOPCBnB6g8qzexDhLT7+2uRdW4lljlHPfIpCMo2jwuPvK/Ogp6GVkYMjFWU5DAkEEdCCOYNX12PdqT3DrY3z7pTyhmPV8c9kn5WOjefQ88ZxuOOw5QjTaazBlBPcOchvaNzzB9mznPUVSMUjxSBlJSSNgQejKynI+RBFB27SozhjVfwq0trnp3sSuR6Egbh9DkVJ0ClKUClKUHjd2yyIUcZU/Q+oII5gg4II5ggGsXTLhgWglO6SMAhv7RDna3Llu5EMB5jOAGFSFRmsjYYZx1jkCn3SUhGB9gSj/oCg8Lsfg9wsw5RzsqSjyEhwsUnzJxEfXMf4prJ0v+lvP9ev8A/PBWDxdq1tHbXYnnWMJEC+Dl035EbbRzyWHh5dRWP2f62t7BJdorKs0oOGGDlYYo2x7b1YZ9qDJ0QdzcXNr9w4ni9AJS3eKPzZQW9hKo8q+L7XXXU7ayRC4kgkkl5Y7sKVEbg+eW3IVGTzU8vP11YBb2wk8276H6PGJv3wCvSbQ916l40sh7uIokYYhFLE7yQOTbht5NnBRSPYMPh0d1eahbfdLJcoPQTgq+P72KRv06pfjzjO5sdfup0WN3jjWJBKpZVQoj+HBBBJJOc/fb1q6ZOWrpj79i+f7uaPb+rvW/XX1xFwTY3zrJdWyyuowG3OrY9CUYEjryOaDR7CCPVmuRLEF/nDToJwOuyWNpYdye48HPzGAa0LsYiF5+G6TMziC5hEnhOCrxOhBXkRzyM+u0VZ3FF+mn3jzIqxpb6PIEUclBM8axKPTLDAquOxzhe6mg1C5tZPweUxiGGU9NxdJJMHBIO1Qu4Dlv5dKC++GdDjsraK1hLFIgQCxyxyxYkn5k9KlKieFLS4itII7yUT3Crh5B0JySOeAThcDJHPGfOpagUpSgUpSg0bto0c3Ok3G0ZaHEy/3fx/8A6y9cq13BKgIKsAQRgg9CD61yH2hcMNp99NbkHu874ifONidvPzI5qfdTQdNcXSd7pt60fPvbGUrjnnMTEY+eRXMnZ3piXOo2sMgyhcsR692jSYPsduPrV0difFyXVotlKR3tsuzB+/CeSkfm8lI9Ap86q7VdLl0LV4nZWaKOXfG39pEThgD03bSVPofYjIdUDpVH9i4/BdY1SxxgePb/AHMuFx81kJq5NGvknhjlicOjKCrDzHkf1eVU9qw/BOLoHzhboLy/1kZhx/tEBoLurk3tftVj1i+VAAC6ty9ZI0kb/eYmusJHCgsxAAGST0AHUmuOOLtVN5fXNwMnvZWKDHPbnagx67QooOj+xFidGs8+XegfLvpK3qoLgbRjZ2FpbEYaOIbwPx28T/7zNU7QecE6uCVOQGZfqjFWH0IIr0rQOz/iANf6vYs3iiuXljB/EcgOB7B8H+8rf6BSlKBUZxM2LS5OcYifHz2nH7cV98QylLW5dSVZYZCCOoIQkEe4rmf/AMGaxeGIz96wkBZXuJ+QAGSxDMWAwQM4+8PWgv3iDijSVWRLu4tJAcB0OyQnadyhkAYnB5jI5VpVh2y6da20MMcc0pRcYjRVQczgeIj9gqtr7gGC3jdrnV7NZF/q4SZWz0AOMEe/I496yNvD1uet9fn22xxn+Fx+2gmeIO2+WZ4HgtEiMEhdTI7PnMckXMAJjlIT16irD7GuL7nUo7qS6ZCUkUKEUKACpJ9zz9Sapr/xzbQyiSz0i1i2oVUTFpuZYEuc4O7AAHPlk9c1bPYfr0l4t/cT7AxkjGEUKoCoQAB8qDbozv1Z8f1FkoPznmY4/VAD9amtQv44I2lmkWKNRlmYgAfX/KoTgv7UXN6el3MWj/1UYEUWPZgpk/vKxuKOGLOR3vr5pJkgj3CKR/sECAkssYwCx553ZzQVfqVpLxJqLval4bGNUieVuQbYzOMJ5sS5IB6DBOM4q79D0iK0gjt4E2RxjAHn6kk+bE5JPqahuznTjFZK7oI5Ll2uHUDG0ynKpjy2JsTHltrZ6BSlKBSlKBSlKD8IrTu0nghNUttmQlxFkxOegJ6q3nsbA+WAeeMHcq85Aeo/V60HG1zbXWnXQDq9tcRHI9R7g9GU8xyyCM9atmw7V7G/txa6xbgHl9oFLRkgfFgfaRn83PnzFWzxHw7bX0YW4hSYDpnkw9drDDKfkarHVeweCTLWl28XM+CVQ+D6ZBUjHuDQbhwGNPgRv5vuxJCxyYDMr92fMoD4x7gnn1HPOdM/lADup9Mvo8ExuR1/EZJE+nx1rLdht/uYLNakjyLyBseuO7xj5E1D8Q9ll5Z20t1M8BWLbvRWcyDcwQHBjAxkjnmg3LtZ7WI5onsrBiyyDEs2CAV80jzzIPQt0xyGc5rH7EuzlpJI9Ruk2xId0CMObt5OR+IOo9Tg9Bzk+x/s1spYIb+dhdM2SIiB3aEErh1yd5yD1wPY9auwCg/aUpQc6alDPHqep6hZOTcWV0zyxeTwNyJA6kAhgw9GUjBFXxw1rcd7bQ3UXwSrnB6qejKfcMCPpVL63Y3VleXWuWo71Eu5oriL/wC3levXKHPM48JCnBGcWX2X2UcdtM1u2bWa4aa36eGORIyUx5bZO8XHtQenaN/RWX/5G0/4y1tlaZ2pu621s0ahnF9bFVY4UsJRgE4OATjnivjReMbj8LmsL21CTrEJY+4YusiFtvLIG0gnGWIHI5xgZDYOLJVWxvGYhQLeTJJwPgIrnKz7OdZvRGzo5TaNjzzDAUgYwCxYDAHQeQq/uIrRmtbqW4I8MEpSMHwJ9m3iJ+8/v0HkOpPnooe6trdAGitxDGGY5V5fAMqg6rH5FuRbywPEQqDhvsPlnDNLdxxoG2ho0Zw+PiKElfDnIDY54JGRgnZrrsf0+1QZ767nkOyKNpAqs5BPPYoYIBlmOThVP1tLU9SjtkXIJJ8EUSAb3OOSxr8vkABkkAE1jaRpj94bq5wZ2XaFBykKEg93GfMkgFn+8QOgCgBHcO9n1haxxqLWGSRFAMrorOzebZbOMnyHSoO+dnv7/T4Mq1x3G9lGO6gEWJGB6BmzsXzy2eimtx1/WhbqqqpmnlO2GFT4nb3P3UXqznkB74BgOBrKSO71Lv5BNOxgMjgYGTETtTzEa5IUHn5nmTQbhbwqiqiAKqgKoHQADAA9gKrriu7W51aHTjKO4dYzcDBO5ozLNHCW6KZB4ip5lV9+e0cVa80Oy3tlEt5OCIoz8KjoZZvxYl6n1OAOZ5RFhwjGong3d5Nsgmadvja4WWZxIcdPEoGPJeXSg3ilKUClKUClKUClKUClKUHhIhB3L9R6/L3r4I3eNDtYdQfP2Yf51Uvbvx3LblLC1kMTOm+V1OGCkkKinqucEkjnjb6mqS0fX7m1k723nkifOSQx8X54PJvkQaDsUssh2tlJB09R7qfMf/DWv8fWZl0+8ikTee4k2Oo8wpZdw6jxAdMj5VG9nXGy6nZ77iPZJG+x2Hw7sAhh5pkH9YNbTeCRYpNpEyFG6kbsYPRujfXHzoK27Bbwyac8Zj39xOwUq2JFDhX5dOW4t0P0NWXHdHO1ZVJ/ElG1/ocDl+ifnVP/AMnYKYrwNIY27yPaQ2CfC2eR5N5ciDVxywzYwRFOvow2n9zKf1Cg9fwlx8ULH3RlI/aVP7K/DqIHVJR/duf3A1GzNHGrM8M1uqgksjHYAOZOEboPcVS/EvbVOJWXT8rEpwHmwzOPULtG0exJPy6ALV4TuVZb9DFJIr3s4K92cEHaCG3ADmPI15cAaVPZRXFqsJ7tLlzB3rhQInVHAyu8khmcZ9RUH2W6yJrN557swPNcSOVXugDnAJG5CcZB862XU7+BU3C4lmO5BgNNjDOqnlHtycE498UET2qtKtrA8jb9t3A3dRDDEK+Thi2ScDkRtxX1wdp8wmnvjbf6RcKqhSSsUMa8whlZe8mkY+JnCkEgYIArYbaeJDut7KVmP3u6CMfm0pVjXtc3NzsZ2NvZxqCWd2LkKOZLfAi4HnuYCgwuJdL3Wl1Jcyd8VgkIXG2JSEbBCZO5hy8TEkHpivjRNYeW2t0s4+8PcxgzPkQr4BnB6yn2Tl5FlrQuIO0HSnSeJ5572QxuqyOn2IYqQNqDavXGG2E+/nW+6RxNCLe3jhD3cohjBSAbsHYOTvkRp+kwoJfTNHWJjK7GadhhpXxnHXbGOiJ+SPmcnnWJqXEJ7xrezQXNwOTc8RQ+87jofyBlj6Acx5tp11c/+Zl/Boj/AFMDHew9JJ+Rx7RhfzjWTc3tnp0KqzR20Y5IgHNj6Ig8TsfYEmghnvrLTCZr+8RrqYeOR/jKjosUa5KQg9FHnzJJ51CaZxeJry+GmKLyWfuSjeIQxgR7S87YyAD9weJiMD1qktR4d1S7uXkls7p5pm3EtFIB4unNhhVAwBk4AAHlXQXZJwY+m2jJMQZpn3uFOQvLCqD5kDOT6nzxkhJWPCeyC5U3Dtd3SES3eMSZKkDuxnwImfCoPL1zzrx7PeBo9LikVZWnkmYNJIwxnbnAC5OBzJ5knmedbZSgUpSgUpSgUpSgUpSgUpSg5d7doHXWJy3R0iZPzdgXl+krVX1dOds3AbahAk1uAbmAHC/2iHmVz+MDzHzI8+VI8Crp0VyV1eKcbTyGDsUjqJkA7z06fUUFv/yd9JeOwmmdSBPLlAfNUG3d8i24fSto7Qp0s9Pu7hXMTCNlUD4WdxsUbenUjp7mvx+0XSYYgVvIAiqAqR5JAHIBUUZHpjHKqh4l1254kvIrS0jaO2jbPi8vIyzY5AgEgLnzIGSaDbewiyePTXke372OeZmGME4QBPhPXxB+hqwEkgBwk0ls34rEqP8ADICv6qktE0tLW3htohhIkCj1OB1PuTkn3NZcsSsMMoYehAIoIXUdOmnglhMsU0csbI2VKttcFThlJGcHriqmsOwwpLundp4wchI2VGPszMOnyA+lXHJoMBORHsPqjMn8JFfB0Uj4Lq4X5urD/eU0HhYSvBGkMWnyJHGoVVV4MAD+8/bWLr2pTmLH4FKPtIuZkg/tU9HJrOOmXPlfN9Yoj/kK1bXtQuM9ytxLKBPDG0i28IiV2ljwu55AXYEjIjD45g4waDajd3jfDbRJ7vOf3LGf31p3anw/qd5YmKJoXPeKWhjBUsoyfjd8HDbWxhc49QAdt/me4PxahN+jHCv/ACGvk8Lq39Lc3co9DOyj9SbaCgOHuye4MitqLR2FupBYySR72HmqAMcHyy2MZzz6Ve0HFFuFEVlDLchRgCCI92PT7RtsYH1rPtOF7SM7lto934zDc3+Jsn9tS4FBrRi1G4+JotPjPkmJZ/8AER3an5BqzdI4Yt4H70K0sx6zSsXlP6R+Eey4HtUzSgUpSgUpSgUpSgUpSgUpSgUpSgUpSgVDa/wpZ3o/0q2jlOMbiMOB7OMMB8jUzSgr4djWk5z3DkenfSY/iz+2ty0bRbe0j7q2hSFOpCDGT0yx6sfc5NZ9KBSlKBSlKBUemh24mE/cr3oJIY89pbO4oDyRmyclQCcnOc1IUoFKUoFKUoFKUoFKUoFKUoFKUoFKUoFKUoFKUoFKUoFKUoFKUoFKUoFKUoFKUoFKUoFKUoFKUoFKUoFKUoFKUoFKUoFKUoFKUoFKUoFKUoFKUoFKUoFKUoFKUoFKUoFKUoFKUoFKUoFKUoFKUoFKUoFKUo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QTEhISEhIVEhUVFhwbGRgYGBggGRwfGRoaGRwfFxwhHCggHRolHRoZIjIhJSkrLi8uHB81OzMsOCgtLisBCgoKDA0MDgwMDisZFBkrKysrKyssOCssKysrKysrKyssLiwsLCs3KysrKysrKywrKysrKysrKyssKysrKysrK//AABEIAOEA4QMBIgACEQEDEQH/xAAcAAEAAgMBAQEAAAAAAAAAAAAABQcEBggDAgH/xABMEAACAQMCAwYDAgkICAUFAAABAgMABBEFEgYhMQcTIkFRYTJxgSNCFFJicoKRobGyCBUzQ1ODksEkc5Ois8LR0xY0NXTwVGN1o7T/xAAUAQEAAAAAAAAAAAAAAAAAAAAA/8QAFBEBAAAAAAAAAAAAAAAAAAAAAP/aAAwDAQACEQMRAD8AvGlKUClKUClKUClKUClKUClKUClKUClKUClKUClKUClKUClKUClKUClKUClKUClKUClKUClKUClR2va5BZxGe5lWJB5nqT6KOrN7Cqz07tzglvUhaEw2zHb3zsNwJxtZlHJU6g8z1znkRQW7SlKBSlKBSlKBSlKBSlKBSlKBSlKBSlKBSlKBSlKBSlKBSlKBSlKBWFrWqR2sEtxM22OJSzH9wHqScADzJFZtUr/KP14rHbWKt/SEyyDPPCnagPsW3n5oKCp+NuLZ9SuGnmOFGRHGD4Y19B6k8st5n2wBkr2e334C2oGHbCozhsiQp5uExnYOuTjlzGRzrcuwzgFbpzf3KboYmxEhHJ3GCWPqi+nm35pB6FkQMCrAEEYIPQg8iD7UFa9hfFxu7M20rZmtcLk9WjPwH3IwVPyU+dWZXMfC050niEw8xH37QHn/AFcrAISfbMbH5V05QKV8SSquNzAZOBkgZJ6Aep9q81vEMrQhvtFRXK4PJWLKDnpzKN+qg96UpQKUr4mlCKzMcKoJJ9gMmg+6VjadfRzxRzRNvjkUMjYIyGGQcEAjl6ismgUpSgUpSgUpSgUpSgUpSgUpSgUpSgUpSgVzF2+XW/V5F/soo0/Wvef89dO1yz25QldZuifvrEw/2SL+9TQdGcF6WLWwtIFAGyFc482I3OfqxY/WpqsHQbsS21vKvSSFGHyZQf8AOsi9ulijeWQhUjUsxPQBRkn9QoOV+2KYHWb1lPR0GR6rFGD+0Guo9Iu+9ghl/tI0f/Eob/OuNNa1A3FxPcMMGaV5CPTexbH0ziusOFtSiisbKNpAzrbRAqoLNkRqOgzQR/aTxNbWn4J38oVhcJJsAJcqu4EgDyzyrVeG+05L3Wo0t4HEc8SxM0hG4CLvpchVJHMsBzNSXaDocN5PZzyWs8hEqRbXIjjZWLMc89+T6+1eWj6lDb6mba0SxgeWCNFjjYsNyNO7BjGmA4XmdxH3euaC06VDmK9P9bbL8o3P73FVDx92o6jYX81qj28gjCczERzZFf8AHz971oL2rD1n/wAvP/qn/hNQF3e6hHNbRBrRzNv6pKvJE3fjnzx5V96teXywTB7WFx3b5Mc55eE88Ogz+ug17h/j6wsdLsFnuF7wW0f2SeOT4ByKj4f0sVZNc0TcK2kOjNdNbXZuZIo3SVxmFSzJnYUOACpPx8+ddDaZrtvcf0M8ch9Aw3D5r1H1FBI0pSgjJ9UC3kVsf62GR1+cTRgj5kSZ/RNSdajxppbSyRzRD/SbWNpoD6srLuQ/kyLlD88+VT+uamLe2nuSpYQxNIV6E7FLYz5HlQZ9K+Y3yAfUZ/XX1QKUpQKUpQKUpQKUpQKUpQK5z/lGWJXUIZseGW3Az+UjsD+xkroyqh/lEWIls4Z1GTby4LeQWQYI9/EqUGz9kmrK+j2buwGxWjP927Iv12heVaN249oQMbabb5BbHftnBAGCEx6nkT7csczivuH+0GazsHtLdQsrys3fnmURlUbYh0DEgnd5Z9cEafI5YlmJJJySeZJPUk+tBmaHprXNxBbrndNIqD23MBn5Dr9K7PtbZI1CxqEUDAAAHSue+wPh52uHvzCzrECkXQKXYYY7j+KpI5A/GPSr3nE21nklSFVBJ2LkgAZOWbl0/JoK97YuFrq9ns0SfurZmWNgWYjvGZiG7scmIA6kivLgns5tdP1HLytLJDbxyK7EIoaRpo2woPTao5EnqasK64cil2d880uxw43SMBlc45LgefpXrHw/aqxcW0W4gAsUUnAJIGSM9Sf10Hu2rQDrPEPnIv8A1rmPtIlWbXpirKytNCuQQQQEjXr08q6fWwiHSKMfoL/0rmDWEEnEZTA2nUUTGBjAlVMY6Y5UHQt7MH1KxCkMBb3TZBz0a2UfxGpjVkJgmABJMbgAdSSp5AetavfcOW76igEMagWcvwoB4nliCtyxzGxsfM1B9n3A2pWz3H4XqEu04Efdyl8kE5ZhIpUDGBjGflgUFd65w3rI0wy3s3c2ttGirb7gCwDIq7kQYOORy5yMdK6B1TQLa4/poI5D5MVG8fJh4h9DWq8f6DqE9hcW0TxXXeBQAVEcnKRW+Ld3Z5DzC1PrxPGhC3Uclmx5ZlA7s/KVSY/oSD7UGu6Kk/f3sFneENazKpgucyoUeNXQh8iROZcdW+HpUnccYNbqwvbZrZwDsfdutnbHhHfYxHuPL7QLj3qrdS4mksOIL+8RTLbAxLcBT0R0jCuB7NjB6ZO3I3ir1tbiO4iWRCssUqgg9VZWHofbyNBqHZ1LqczS3OppFECAsKJt6E7mPJm8PJcZJPX2zMdoP/pmof8AtZv+G1Yc3DElsTJpcgh55a1kybZ/XYOsLH1Xw+qmsDiHiRLjTtShdGtrmO0lMlvJjeB3beJCOUkfo65Hy6UG7W3wJ+aP3V615W3wJ+aP3V60ClKUClKUClKUClKUClK83GeXl5/9KDyc7s89qDqfX/oK5+7Ye0pboNYWZBtlI7yTA+0KnICeiAgHP3iPTrlds3aZ3xfT7J8QjwzSqf6Q+aIf7MeZ+90+H4qcoFTvBvC02o3KW8Ixnm7keFF82b/IeZwKw+HtJa7uYbZGVGlbbuc4UeZJ+gNdUcGcMx2NuILRdoPOSdx45G9dvp6Z5D0PMkJjRtMhsraOCLEcUS4GSB7ksfxickn1NR3Fl2JbG8SNXbfbSruAwozGwzubGR+bmpmOxQHc2XYfefmR8vJfoBWo8d8d2tuPwLLzT3KFESIBsGTKKWJYDBblgZPtQSXDGo3U8O2RYo5oW7qbO5vtEAyQBt8LAq459HFSxtZz1uAPzYlH8RavyPvAXaOBVLkFi8gBJChc4UNzwoHXyr7K3B+9Cv6Lt/zLQeZ0+b/6yX/BB/265n0WAy8QqA/i/nB2DMueays4JUY8xnAxXTfd3P8AaQ/7J/8Au1zJ2azNJrsEiqHZppXAzgHwSN1wcetBeN1d3cN7eShIrowWETbF3ozZkuWwg8eXPd/urD7Ou0l76OaS4tXiEbgCSJJHTnk4OAWDDlk9OY6VL6fqG2/vXkhlT7K3QkLvA29+/wBzJA+06kVsNlqUUrFYmV8AElSCBkkYODybIPI0HrZX0cy7opEkHqpBx7H0Psa9pEDAhgCDyIPQ/OsG/wBFhlbeV2yeUiEpIP01wSPY5HtWG0tzb/GDeRD7ygCdR7oMLKPddreisaCiuIbZ4Na1JrJIz3KAtalfBLC0Sd8u0cmAyGKjnjJHw1YXYtrMa2i275iWSaRrVWOVaNsMUR+jOj94CvxeeKitS4V/D5L/AFLTpSl7BefYuDgOFtrcmNgeQbJccx1JVuR5T/ZhYQXWnziSFRHLcuzQEEdzIFQOq+aYkVnXGCoZehFBYtah2p6NDPp11JImXhgleNxyZSEOQCOe09CvQivaG/lsXWG7cy2zsFiuW+JCThY7k+/RZfM4Dc8FsntA/wDTNQ/9rN/w2oMbhnXpA62N6FjuQm6N1/o7hAPjiz0cfej6jqMg19ah2g6bEdrXsTtnG2ImRs+mIwxzWbrehpd2yoxKOoV4pV+OJ1HhdD6j08xkedV5wDwlHOjR3Nxcxzw4EsETpDEQ43JIoiRSyOvPJOc7gfcLB4d4njvHlWOK4j7sKd00TRhg5YDZu5nGw55DqKnK17hzhu2spZVtYu73ohc7nZmIZ8FmZiT1PnWw0ClKUClKUClKUH4xqm+3DtBMAOnWr4kZft3B5qrDkg/KYHJPkCPXlZ/FetLZWlxdPgiJCQD5seSL9WIH1rjm+u3mkklkYu8jFmY9SWOSf1mg8Km+EuGJr+cQwjkMF3IO1B6n3PQDqTWPw3oct7cxW0Iy8jYz5KOrM35KjJrq7gzheCxgWKBfCOe4/E7YwXc+p8h5DkKDnrWtFGka1bICe7jkt5AWxkrld+7lj4g/IV09JckkrGNxHU/dHzPmfYfsqhf5R6Rm6tZFZTJ3bI4DDcArblyuc48b88Y5H0rc7Dtl04pGhkkhO0bmMTEA4GdoXOeeef76CwZoUGDO+8nop+H9FB1+uTXw0IZ1kW3QOowskgAYA/i4BYD2O2sLhviOxuudrcxzORk+L7XH5SthwPbAAqfoMTuJT8U238xAP4t1fn4CfOaU/VR+5RWZSgwjYHynmX6of4kNV/w72Qx2N5FeW1y7GPd4JkDA70ZPiUrg+Lrg/KrNpQa9p4mhnu5Z4vDM6FWiJcBUjVPEMB87gx5KevWvv8GguLhnUhiIlAkjYh1O98jcpDDpzU+nMVM3dwI0eRs7UUscAk4UZOAOZPLoK0XgrXP51kuLpbaWzVAqRzbhukwXJyNu1gBjKncOfI5oNoMk8HxZuovVQBMvzUeGQfmhW9FY1E672kadabRLcgswztjDOwH5QA8J9mwanIL1lYRT4V2+BwD3cnLyyfC/nsJ6ZwTg45uuuyjWJbiTvIN7M7FpTLHtYkkls7s8zz6Z58wKC3OD5ReG/v8AT5sM154d4YRyqtvb5SVDzXxbsOBlSc+IZU7RwoIf9KaNTFJJOXnibG6OQxxqw5dQwQOGHJt2R1rB7MNBisrCOKJzISzNIxGD3nJXBXqpXaFwfxazNZhO9ru2Bae38EkY5d6m1ZDGc8i4DhkbyY4yAzUGD2kXkvcxWkAjEl7IYd8oBjRdjO7EEYY7VICnqT9KqnUtFt0kk05JpdSvpwqQTLcPtRWXEgnUOQoQKzbTuyrDpgmrzlgt723XekdxBKocBlBUgjIOD0P7RUVqHB0C27R2cMVtKpEkTogXEqc0LEcyPukHqrMPOgyOKbm8igQWFulzKWVTvcKiLg5duYJHIDAOeftUTxVaNaLbajGMvaIEuAv9ZbnHeD32H7Ufmt61snD+qC5t4pwNu9fEp6oykq6H3Vwyn5VhcV8TWtnGBdNky5VIlUtJJnkQqDmeuMnlzHPmKDy4S0EwGed7ya8a5YMGc+FUyzKsa5IUYby5HA5CtiqmeFe1e3soksruC7i7lmRGeMZEYOYhIpbcGEZQEAHy65q1tN1u3ngF1FMjwkZ7zOFAHXdnG0jzBwR50EhSviGVWUMrBlYZBBBBB6EEdRX3QKUpQKUpQVV/KLvimnRRA4724Xd7qis2P8W0/Suca6C/lJwk2lo/kJyP8SEj+E1z7QdAdgPDAjtnvXH2lySiHzESHxEem5gf8K1I9sXaQbEfgloR+EuuWbr3SnpgdN58h5Dn5it40u3SztYkPJLa2AJ9kXxE+/hJrkTXNUe6uJrmU5eVyx9snkB7AYA9gKDFnmZ2LuxdmOSzEkk+pJ5k151a/DPYzLNZSXVy7ROYWeGFQNxO0lDKT0BOPCBnB6g8qzexDhLT7+2uRdW4lljlHPfIpCMo2jwuPvK/Ogp6GVkYMjFWU5DAkEEdCCOYNX12PdqT3DrY3z7pTyhmPV8c9kn5WOjefQ88ZxuOOw5QjTaazBlBPcOchvaNzzB9mznPUVSMUjxSBlJSSNgQejKynI+RBFB27SozhjVfwq0trnp3sSuR6Egbh9DkVJ0ClKUClKUHjd2yyIUcZU/Q+oII5gg4II5ggGsXTLhgWglO6SMAhv7RDna3Llu5EMB5jOAGFSFRmsjYYZx1jkCn3SUhGB9gSj/oCg8Lsfg9wsw5RzsqSjyEhwsUnzJxEfXMf4prJ0v+lvP9ev8A/PBWDxdq1tHbXYnnWMJEC+Dl035EbbRzyWHh5dRWP2f62t7BJdorKs0oOGGDlYYo2x7b1YZ9qDJ0QdzcXNr9w4ni9AJS3eKPzZQW9hKo8q+L7XXXU7ayRC4kgkkl5Y7sKVEbg+eW3IVGTzU8vP11YBb2wk8276H6PGJv3wCvSbQ916l40sh7uIokYYhFLE7yQOTbht5NnBRSPYMPh0d1eahbfdLJcoPQTgq+P72KRv06pfjzjO5sdfup0WN3jjWJBKpZVQoj+HBBBJJOc/fb1q6ZOWrpj79i+f7uaPb+rvW/XX1xFwTY3zrJdWyyuowG3OrY9CUYEjryOaDR7CCPVmuRLEF/nDToJwOuyWNpYdye48HPzGAa0LsYiF5+G6TMziC5hEnhOCrxOhBXkRzyM+u0VZ3FF+mn3jzIqxpb6PIEUclBM8axKPTLDAquOxzhe6mg1C5tZPweUxiGGU9NxdJJMHBIO1Qu4Dlv5dKC++GdDjsraK1hLFIgQCxyxyxYkn5k9KlKieFLS4itII7yUT3Crh5B0JySOeAThcDJHPGfOpagUpSgUpSg0bto0c3Ok3G0ZaHEy/3fx/8A6y9cq13BKgIKsAQRgg9CD61yH2hcMNp99NbkHu874ifONidvPzI5qfdTQdNcXSd7pt60fPvbGUrjnnMTEY+eRXMnZ3piXOo2sMgyhcsR692jSYPsduPrV0difFyXVotlKR3tsuzB+/CeSkfm8lI9Ap86q7VdLl0LV4nZWaKOXfG39pEThgD03bSVPofYjIdUDpVH9i4/BdY1SxxgePb/AHMuFx81kJq5NGvknhjlicOjKCrDzHkf1eVU9qw/BOLoHzhboLy/1kZhx/tEBoLurk3tftVj1i+VAAC6ty9ZI0kb/eYmusJHCgsxAAGST0AHUmuOOLtVN5fXNwMnvZWKDHPbnagx67QooOj+xFidGs8+XegfLvpK3qoLgbRjZ2FpbEYaOIbwPx28T/7zNU7QecE6uCVOQGZfqjFWH0IIr0rQOz/iANf6vYs3iiuXljB/EcgOB7B8H+8rf6BSlKBUZxM2LS5OcYifHz2nH7cV98QylLW5dSVZYZCCOoIQkEe4rmf/AMGaxeGIz96wkBZXuJ+QAGSxDMWAwQM4+8PWgv3iDijSVWRLu4tJAcB0OyQnadyhkAYnB5jI5VpVh2y6da20MMcc0pRcYjRVQczgeIj9gqtr7gGC3jdrnV7NZF/q4SZWz0AOMEe/I496yNvD1uet9fn22xxn+Fx+2gmeIO2+WZ4HgtEiMEhdTI7PnMckXMAJjlIT16irD7GuL7nUo7qS6ZCUkUKEUKACpJ9zz9Sapr/xzbQyiSz0i1i2oVUTFpuZYEuc4O7AAHPlk9c1bPYfr0l4t/cT7AxkjGEUKoCoQAB8qDbozv1Z8f1FkoPznmY4/VAD9amtQv44I2lmkWKNRlmYgAfX/KoTgv7UXN6el3MWj/1UYEUWPZgpk/vKxuKOGLOR3vr5pJkgj3CKR/sECAkssYwCx553ZzQVfqVpLxJqLval4bGNUieVuQbYzOMJ5sS5IB6DBOM4q79D0iK0gjt4E2RxjAHn6kk+bE5JPqahuznTjFZK7oI5Ll2uHUDG0ynKpjy2JsTHltrZ6BSlKBSlKBSlKD8IrTu0nghNUttmQlxFkxOegJ6q3nsbA+WAeeMHcq85Aeo/V60HG1zbXWnXQDq9tcRHI9R7g9GU8xyyCM9atmw7V7G/txa6xbgHl9oFLRkgfFgfaRn83PnzFWzxHw7bX0YW4hSYDpnkw9drDDKfkarHVeweCTLWl28XM+CVQ+D6ZBUjHuDQbhwGNPgRv5vuxJCxyYDMr92fMoD4x7gnn1HPOdM/lADup9Mvo8ExuR1/EZJE+nx1rLdht/uYLNakjyLyBseuO7xj5E1D8Q9ll5Z20t1M8BWLbvRWcyDcwQHBjAxkjnmg3LtZ7WI5onsrBiyyDEs2CAV80jzzIPQt0xyGc5rH7EuzlpJI9Ruk2xId0CMObt5OR+IOo9Tg9Bzk+x/s1spYIb+dhdM2SIiB3aEErh1yd5yD1wPY9auwCg/aUpQc6alDPHqep6hZOTcWV0zyxeTwNyJA6kAhgw9GUjBFXxw1rcd7bQ3UXwSrnB6qejKfcMCPpVL63Y3VleXWuWo71Eu5oriL/wC3levXKHPM48JCnBGcWX2X2UcdtM1u2bWa4aa36eGORIyUx5bZO8XHtQenaN/RWX/5G0/4y1tlaZ2pu621s0ahnF9bFVY4UsJRgE4OATjnivjReMbj8LmsL21CTrEJY+4YusiFtvLIG0gnGWIHI5xgZDYOLJVWxvGYhQLeTJJwPgIrnKz7OdZvRGzo5TaNjzzDAUgYwCxYDAHQeQq/uIrRmtbqW4I8MEpSMHwJ9m3iJ+8/v0HkOpPnooe6trdAGitxDGGY5V5fAMqg6rH5FuRbywPEQqDhvsPlnDNLdxxoG2ho0Zw+PiKElfDnIDY54JGRgnZrrsf0+1QZ767nkOyKNpAqs5BPPYoYIBlmOThVP1tLU9SjtkXIJJ8EUSAb3OOSxr8vkABkkAE1jaRpj94bq5wZ2XaFBykKEg93GfMkgFn+8QOgCgBHcO9n1haxxqLWGSRFAMrorOzebZbOMnyHSoO+dnv7/T4Mq1x3G9lGO6gEWJGB6BmzsXzy2eimtx1/WhbqqqpmnlO2GFT4nb3P3UXqznkB74BgOBrKSO71Lv5BNOxgMjgYGTETtTzEa5IUHn5nmTQbhbwqiqiAKqgKoHQADAA9gKrriu7W51aHTjKO4dYzcDBO5ozLNHCW6KZB4ip5lV9+e0cVa80Oy3tlEt5OCIoz8KjoZZvxYl6n1OAOZ5RFhwjGong3d5Nsgmadvja4WWZxIcdPEoGPJeXSg3ilKUClKUClKUClKUClKUHhIhB3L9R6/L3r4I3eNDtYdQfP2Yf51Uvbvx3LblLC1kMTOm+V1OGCkkKinqucEkjnjb6mqS0fX7m1k723nkifOSQx8X54PJvkQaDsUssh2tlJB09R7qfMf/DWv8fWZl0+8ikTee4k2Oo8wpZdw6jxAdMj5VG9nXGy6nZ77iPZJG+x2Hw7sAhh5pkH9YNbTeCRYpNpEyFG6kbsYPRujfXHzoK27Bbwyac8Zj39xOwUq2JFDhX5dOW4t0P0NWXHdHO1ZVJ/ElG1/ocDl+ifnVP/AMnYKYrwNIY27yPaQ2CfC2eR5N5ciDVxywzYwRFOvow2n9zKf1Cg9fwlx8ULH3RlI/aVP7K/DqIHVJR/duf3A1GzNHGrM8M1uqgksjHYAOZOEboPcVS/EvbVOJWXT8rEpwHmwzOPULtG0exJPy6ALV4TuVZb9DFJIr3s4K92cEHaCG3ADmPI15cAaVPZRXFqsJ7tLlzB3rhQInVHAyu8khmcZ9RUH2W6yJrN557swPNcSOVXugDnAJG5CcZB862XU7+BU3C4lmO5BgNNjDOqnlHtycE498UET2qtKtrA8jb9t3A3dRDDEK+Thi2ScDkRtxX1wdp8wmnvjbf6RcKqhSSsUMa8whlZe8mkY+JnCkEgYIArYbaeJDut7KVmP3u6CMfm0pVjXtc3NzsZ2NvZxqCWd2LkKOZLfAi4HnuYCgwuJdL3Wl1Jcyd8VgkIXG2JSEbBCZO5hy8TEkHpivjRNYeW2t0s4+8PcxgzPkQr4BnB6yn2Tl5FlrQuIO0HSnSeJ5572QxuqyOn2IYqQNqDavXGG2E+/nW+6RxNCLe3jhD3cohjBSAbsHYOTvkRp+kwoJfTNHWJjK7GadhhpXxnHXbGOiJ+SPmcnnWJqXEJ7xrezQXNwOTc8RQ+87jofyBlj6Acx5tp11c/+Zl/Boj/AFMDHew9JJ+Rx7RhfzjWTc3tnp0KqzR20Y5IgHNj6Ig8TsfYEmghnvrLTCZr+8RrqYeOR/jKjosUa5KQg9FHnzJJ51CaZxeJry+GmKLyWfuSjeIQxgR7S87YyAD9weJiMD1qktR4d1S7uXkls7p5pm3EtFIB4unNhhVAwBk4AAHlXQXZJwY+m2jJMQZpn3uFOQvLCqD5kDOT6nzxkhJWPCeyC5U3Dtd3SES3eMSZKkDuxnwImfCoPL1zzrx7PeBo9LikVZWnkmYNJIwxnbnAC5OBzJ5knmedbZSgUpSgUpSgUpSgUpSgUpSg5d7doHXWJy3R0iZPzdgXl+krVX1dOds3AbahAk1uAbmAHC/2iHmVz+MDzHzI8+VI8Crp0VyV1eKcbTyGDsUjqJkA7z06fUUFv/yd9JeOwmmdSBPLlAfNUG3d8i24fSto7Qp0s9Pu7hXMTCNlUD4WdxsUbenUjp7mvx+0XSYYgVvIAiqAqR5JAHIBUUZHpjHKqh4l1254kvIrS0jaO2jbPi8vIyzY5AgEgLnzIGSaDbewiyePTXke372OeZmGME4QBPhPXxB+hqwEkgBwk0ls34rEqP8ADICv6qktE0tLW3htohhIkCj1OB1PuTkn3NZcsSsMMoYehAIoIXUdOmnglhMsU0csbI2VKttcFThlJGcHriqmsOwwpLundp4wchI2VGPszMOnyA+lXHJoMBORHsPqjMn8JFfB0Uj4Lq4X5urD/eU0HhYSvBGkMWnyJHGoVVV4MAD+8/bWLr2pTmLH4FKPtIuZkg/tU9HJrOOmXPlfN9Yoj/kK1bXtQuM9ytxLKBPDG0i28IiV2ljwu55AXYEjIjD45g4waDajd3jfDbRJ7vOf3LGf31p3anw/qd5YmKJoXPeKWhjBUsoyfjd8HDbWxhc49QAdt/me4PxahN+jHCv/ACGvk8Lq39Lc3co9DOyj9SbaCgOHuye4MitqLR2FupBYySR72HmqAMcHyy2MZzz6Ve0HFFuFEVlDLchRgCCI92PT7RtsYH1rPtOF7SM7lto934zDc3+Jsn9tS4FBrRi1G4+JotPjPkmJZ/8AER3an5BqzdI4Yt4H70K0sx6zSsXlP6R+Eey4HtUzSgUpSgUpSgUpSgUpSgUpSgUpSgUpSgVDa/wpZ3o/0q2jlOMbiMOB7OMMB8jUzSgr4djWk5z3DkenfSY/iz+2ty0bRbe0j7q2hSFOpCDGT0yx6sfc5NZ9KBSlKBSlKBUemh24mE/cr3oJIY89pbO4oDyRmyclQCcnOc1IUoFKUoFKUoFKUoFKUoFKUoFKUoFKUoFKUoFKUoFKUoFKUoFKUoFKUoFKUoFKUoFKUoFKUoFKUoFKUoFKUoFKUoFKUoFKUoFKUoFKUoFKUoFKUoFKUoFKUoFKUoFKUoFKUoFKUoFKUoFKUoFKUoFKUoFKUo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data:image/png;base64,iVBORw0KGgoAAAANSUhEUgAAAQEAAADECAMAAACoYGR8AAAAh1BMVEX///8AAAD8/Pz19fWIiIj4+Pjm5uaFhYXp6emKiorY2Njy8vLu7u7c3Ny7u7tYWFh2dnasrKxqamrGxsbOzs6fn59EREQtLS21tbWZmZmSkpKmpqZsbGyAgIA+Pj45OTlMTExbW1sZGRkmJiYODg4XFxdZWVliYmJ6enonJycyMjJISEgfHx9y6zYiAAAcsUlEQVR4nO1di5aiOrM2qCAod1AEVOzW0Vbf//lOLkAqISCgPd3/nF1rrz3tDZKi6qtrksnkP/qPfg1NM3dz+JNaPz2OHyMHlXQIf3ooP0MG4uQufno0P0CMAV/7/Yn+4fz0eP46RezZkz/1mPy50356SH+Z/lAOROzFnL5KfnZEf5l0pv+V+s/pq/U2mvOvrCwni39kcH+FMsaB+vXyVGLiZh3sMF3v9I3gB4f4zeSy+dqTSan+qzVS0D+Mj+UMiZQvtymFg8hrcmD+5DL/u7SqpphaM/LPw6GisAh9z7teZ0H56fWnx/l9FDUftxdnlmVHme/t6/f0nx7n9xF2iAuV3te0If87/vQwv5F8DPPsweeNyd+K3DPN9FR7C/8kYWOY4Mnm+M95Ws/9cXAvePKzmWkYJn7506P8Ttqi4IqnzOLi+axiwdf6cvGuu2DjGdgwbH94kN9KKfKI+E/LlyvZELqm+0/j4GRioh3BAR4M6Z7EgRv6HHdpPXX/eP6v556JfMIB+Nbc2W04GmIOjHIG7MrEXH45D0zkYA58yG/roeM4KwyCB8yBdMR1MyBHxq92KE2UXPCTVn9IFAIbwxFA6FdKlJqfNdD+TsJaYCC0V39IOLBDyB98VZ1rUTrRryzs+KW0RVe/1eATDlzGxIUB0AHMQP0Lff7aHGyCvERCQk6EA+s9Gjz4hWhRL/SNwheTsMvwd+hGiLEa+AMiEQ489sNlwBc5gNzJglqXzTX1HSfJ0qt7QL8l4rYQIgGy2mLRLHIxXIkbIUahVZkYQL8k6aIxDqhDH5o6PqPZ0Is+GrM9TSe2V+Xf0J6wqHhx5G+jG0rcNrgnCIE+sB4PoymOtBosIEo/t21d1xcODT/sl4f+JsrRLm5LhEboRIR3PfCSWLMUebbP1MZQuLLjG325e33obyKMWhipT8rP8MMkUKD+sOuS622TAxL9nrIMtgQ24vUCkb4QncrAWmKGcppquHlN+PtlMEgJO755W5koQNSwDawhxSglHCCO5tJUM2CwDoSYofk2+RbwwCrrtAGBTxNIQ4PDFMUp5RuR9FWgYMDAvKPGrBKh/TdU9DB38X9q98RGVwIELYFTG6UoIo++8jGsy4sMIL47oUe2XWO36v3+NTbNaZuknyh30HLQBUsOrOo3VqnAgMGxZu1jJpNlQH7/ZhgloVubg2IgazgQlBwQhhnWypAPzpiAmoY7J/IwJmHRRdgUuHf4yISbx9fBYltyQH7bcnzfsYYHA9oZyA9WyMtQmXxOe1o1UcvmGdEnMGjcjAObt4xtQmUUUEBE4t3phoThjPKzGPmkljzIfKfIwRy4v2VsVEQFcjA4vbuAobFLK6Mj7Bb6Q9UgRWY43JNso6PEgRsRinelFpZhbJpOhbVql+CKigsaVjLIUBopcGAcWbIpRUv7XQ0dWuWvmRrLjitnuWCB3hAnzkH7aCh2tFKJAkffTwMWXseT9XtanXTAVnYbT/m9HfuKOoukJAs9tIFi007lCFloYhNM+qRND6/7RczIXi6wdi5EQNF1g26uaZVjGODGYN5Oz2/S1dIXqB7OggmBjV63BxT9TCqoIfNaP3EozD9f1N1EHit+NIoq7YTR08YWNntxiJRKCawdAKqv+UQnChErXZi+ROSeJob0JInpZYsvAF5QRcqc1wCD+ED+7k1oVT4IMw7ZdMsIwZlnhAd3/DZxPUd4yUSTLvgfs87doSLgs6Rdhb41t5JSSU6D8noeykkwN3xYDdLAk/gk6DetXrkg+bAfETQTybbEnK4742Yf68UXhb7p0qJPgShK/9v46BzKsDKOuDvkYmQplqAPnn8yqsMFq+l5cRMuFJi3yoI5bL729qv6MN8PMYgrFnC/wWIlfHhazDztRBg18sYlTYgSuCfxUoF5r2yeS5A2gp2VtNGkv7atEcmHvqH/CpSgH8uEoKs2mW7rkd+2Y2OkpqOFDcHsUk6SKN9iJnwYkJf9pS1GB28Qy9oIZly/Jl9VuBWluXtMwxdCRAUH7jMjKMELS/BBZAAWkMMQqV6xfPnr6VAhzWjH7+tqU/VRGrM7W2WAIxt0kD7dmetBLo6LsEoNLrU0iWH1x9E9You9m7bW+QdTUwYuMwMjISsdpY1P9+bMHYTtJWK/nMlgztqjvCQZmdp1H07yFIOZQdrmmNfR5EBuzNa97btO5s3szMtteMwlZIH2HvuCeGjr92RKmXTdmbt3cneYAeZnxd9GweeBBWTTz8dzqAu19ks9e3WcZZZcK4cVTEJiodIIP6rpazhLM8Bokxqe5+1MPH9jtqlThbKOrE3DuPbCNau2UwfmTL6KhT7UJvLXMS7D5c9XMZGlbjfmjMwez9/YgAKyMP8Pl7TW7tHpGc81hb/2ajqrFCXm9ay4BxO8bhPm1aVmmMzZEf9p1h/Syu8xd4tN4eZEQsyiT0BOGZBbpCOxtiUv+oUL8SrJheaNi63vRPqrGZja4z64LoUtEG8z9uC5lyJCGPAcg/Va7G19VSV4XxUCdpXq4dhbwUyvvRdEQZusPgV5jWCIyWCioABhzHaHXpnfE3tYkSFc90XkvtOLEP96Hoppc0anVJ+Mio4JzbnDtc+kazB//Fx412tAMC1/fg+iA0WpQYD+jBtcReUYJ5aqAFtKgv+CVXCuXlBcHUUOUPAaiz4PkoTr+uSzMcDX1DUsZ9k6fyoI39KXt9iWd71ve6U8CQpcml1kLdW43jRvXlBF764klrSyQkclH0oiDyuT6zsvy4A2OfZjQfHuUuJwoikRVcfIa67bUm7EORrYFDpO4qd78YMfb9slHHA2qEGvFVDF7tT71oL8nIYmvOFPd6cRBVCZq1diOVt4zK4K7/SM5/ruP9ymK6cUSnrBKRSyNH9a84FRrShn/d3dJYMoa84eveITLkULaHZ8lcvKj4LBtDH7F4akNdNYnd+v8eJHFwaGCgaMRqe4canuQHte+aJ58zM7iv7Saq+mLSzGXqrRgPf8Wlbpjh6kZJ7PoNIYUPweTztp0GMzpUuau7rY1gqmHJ6mKavbw0Z5IJjp30BJUXnjkUEbK9tW2F8jfRcWMqrYdZzL7zD69h1m8H219KO82z4bK3YWZ4CmJwm3989/qldrO0oArkvgu1BP9u9LNLcRe+AR2b4lHQ89TiU/k4UUafdIh2h/qinTl8CjeiQT6/DNS97eE5uUds1qrtfqZ+kqN+ojkpXSnU8K1SLgt8HD6i1XqjL1CgbAPN5UD/3Um/mKbGH9u0CTszUrwgK0MaMV/dV8YTnZ7v4u1Xg5cUmpKtachC6WkirljgtY9v5wM1H66mT/qbHii7GA0PlR9+q+yUxGb9GBulp1mhybHCDyG5mK+FNKni9bQhRELGoC2UL+fku7Exbet2zqx12qc6OuR95bzZrvVh+mcAS1+Df4iE2MtQ2wBFyMWTZ7vKv9Obq/lgorCTpUChf72j5/SvBh2iyxum9Kg1n5GbZBdekd5fhpsH8LBggepSLh+JRcqNE2mXyq0odbsU236xIG3gGD8ZuSM82K9XASrD02K87t2S9ef3bOuxbOgWAwVcRFIq2NbeZEYeLHR/ED4WHskfWMAy+PHfN4/1ZHiNC2JdVQ0ocZCg+uWsTK6As4PDcVmgj0YpJdJ8g0fH8KJYEIhlyxfeTK4o2+/eDf4F9gi8o76DX1DYlvYb7JowTuK5NLVbMbprw1WRjynFrtPNP1xOjWuvD1FQYsYsJ0411VCuD/VU9wqhj3R6flqrf/qdNE6EDU6aJY8EjoPB4D9JjamPRtSZcld3ITHqcs4sPHBxzy020QwqpoeWBDYzJA7J0u525Ou7F+gBYadFRfr9RrZeJIJnmoFuDAV5/u2boDin4ZoSWq0G7uiyWmu+mMcGN1/8h+fnzrbn1c3iVohtnSngk3vZonwVMcYW4AV3VT6iM+53HU35ldOddSxgr/LS5wTVxADfEDqL39k+CVY3XRCAe+xLUokaKq5e4yx152ifTUdtJLFUq+e/rQDop57jmU2iGZnUp1zjbziCTEj0y1l/RwPXObZUniRBah0EkS7HHN8jtXxY0R9vAhB7qZ3AyInegLEMRuhmmsdqykHFkb1VKXRRJI+tCDDruk5zCGIaRWM1hsGIb+wPCcex1ixEZbnWHh7J7GDPUTCLIBy6UHmojqcaEPwbbCJPcYz7X6/bZzi9G57WyDL9RBxS4L9WFTGtjqyqMBXf12Z+yiLSIn3l23jtVwTcpmFrfPys+pHjlZOvOCY7E/FMfAM9LYDy19lL9nD/SS6nkKUAer0G1ewNzJhSzg3hRzwFMKpDfCib+5/Vk4dM1PNX7B2AEGnNTgs8hUvv7eF542zZTxLs+/QulgR6kcu2AGQGf7l1Kk/HYIC6AsEV2KaF51/XfEYLUevuqrfNLw2QEGqNaTzJ/s9VQAps2PaFsKy7F/DWsZB3vs/nxdhlYZ0/MI5GDD409Igwwomt9vRDgKAmIQoX3tWXs9XTlDfamnFI7bcoLeB4ZDAAOabsCyvbMWkgGvD2KLXQ8e6GfhUr0tsbMZ2b1CBRS8Bqspm0lcuYy22aVxEjp+aki4uK/xc4eEro6n2+CwZv7CSbSJRX/ZD9mST3QbWSomNwGKC5JjDQaInXUoT4QnqjtCer1CfwsdxH6sYzcmcowNNBa0PvcFl0RxR28FcAO6pkFXWGaAJlRLHrHCSGgOCCYr8d3QdYN/AHys/Xa8EpqXHLrU/xkc0q0LXjgGy4Y6AJqS5WjGgpFM+2Iz/SpfodQcsRXBTdRPVuriDunRBl3D18nJBsJRaMPzRqDTYtnOAKFVsbPSuaqf9j3b7TKr7PPEv1kIZuSSKCRBWib1QVnSfiu6TRHacH9rZZzQ6ZiNbR7RgA5Kn0ATcHwG6AsBEI5sVjQ6WopVqXss+y9yu0FIVriosdDaMliCyfsaqdfjnFCO59KqFB2Wy/t4KRb8wYmF32xMmiNajc+rgKdCXpY+iVRlEJc16l4hD6HVGbN/Hud/IX4ARfOzn4Axk5I6jl8XTr+qz1aZVEy9GY7NtJeoocgEUsc4CJfWorQyLsdEgGOpB/Y2VA64pm9EMIGSe+mHMzQaMiAzkBAd6dtGTuDgxY6Nv3sWTa5D9iEoAUNbhJlXc89t4AhYXnSiMnLeDkkoAjsoXhmqZk+nSyNRM0kVO3CnIXGTSTtWL1w6im9/kqabWRKn1wJo1s1UZAsFd80oGR+EfbMFwAyIcg43S+qrWsRBKZoepIxoS8c7I5nksCtpVO/WjvrJir098SSrenxNh2fktaXd4mTewTiBpE/hZXvbGCICq+aSL1WRcOWYotg3KrZw1cQlxorSAsXSXvVov5rYWz6t0+ZwP1CGq31S7u8J8AG7yfa9XQ0yibRh2Dq2ndbD2CuF/9HgwAcBuH2+ZTtLblubmxP5h+hC5qI7iZF7wJqrW1b4bVMoAXDdmqJlviRNj5Lt1T1cTJ+10JPodqGovhfdjJvbUYFuROiLw2FdFG4pf1+XetjhRrYMnNQtTm6Q554Hs3mKB6kBEBBSRVAD24LUhS9FhbeMHkvVWKCGymNMOylHO59/D2ATjkMWUXoj/YltNu5p1wsjtQ7VmigcGmQ9/Z2VqjoLaYugohuzR9UhR+kWWBxZsB9phM5tv1UOpUF3ZdzAgxmoYpABKvjUMtmBg6TMpD3103IUbuHdyHM9VSHZzJlaHUHws7kz11RpCLjLBwcI9ViRfVy17AVeUcsq5aI7OcA4wE09bcERD/5rxeNnHKDIrE6j1bIG/R3gYZ6b4GuP6TVk1Hm6VI6ireA5EVB1PeDstUqR1nrHkqh30gIipd2C4RBQgU0jiO2ZLGyj9k4kIgORYDRJUfNsmNdLEAT5vStX0Nn8hskjetm6wyPjMXAfAY4dGl5lw/BuAiNzwiQz8y5kuHC9oVvZqcTZkzlAZbEwySYU5Hy7jib0ZxygfV4tiQ2N2X0gIKAD7iAPdCWaubMntMKsQrONC9pEP9Yv9mpxNFAkcYAKqGvOzB0xWB1Z02daQOfULn2Z4CpNuQNxlxkgrcNWqWWkrChQ9Y+4l/qhWgWUotiSOEBndl5T17gDRu0nZYyC6nVr0lXDZgdMlaeKZD92eYdXzdtGNG8YytuSSD3+zwLIfohljPVxSC3Xqew6LmhlwFLOODSJ7tjZtVBsCaQSbL0pfUtIQWzogCI/URZrHaFFBFoZobXwHguSEKHNpDlOlj9uax3Vwj7eIO1+7rmHN49opEyJuKCVTapUikPa5ALPe8uqIp5guUn5s13QULChHovQydTxkF6WsB8+dKFVHCAuY7+iGh/4GWqNJi5E3+uAAS7hb9EI2qfH8stFQ/3mvii2eXUOJwYro3caIjRKwHLDGgmbJ1kxohXsXs1AICco+gGCBsyYMau+7NAW52aHd30xBYbbslPp+dEc45G57ZWJsuNKWW8lmrBXmSXtDFKSRdJyfdZyAEdAlEWhXhBypjDU3M/Ji2b4NK+GqQwtrQZ+f2zQyX4SQy4if1cD8p6DKYuMsMtkqRxWyoEeW/tpHL9ExYYF7UMp76SY4Zrm7vigXw+VYF1Zz706s1Ul/SF7H+i8dy+7NI0z3wlpayFZyeH7cXp1YQToOVBMj/Q9ar2WScNrpfuzFM85wM2AKLcQbetzhQK6ceZsZpr5CT2mGMJUD68uhrfF9VOpqW7do0EBPYJMxt4yGq1e2olwWboG5Lkt4HlxQaDnEANrxxI/84dpXI7HYGca5Ow5X+1zaRVbvfY02zRMuZ/wLOpw1TvklsEstBlTKzHdAwVHYwPZ00Y8IBawaAXxlcsGVqy8RPTb1TijSG+DmlqFuksYi3B7IeNsDS42FzOxWsvOpSsv4jGNI7SF7hYUHJ5kznmyVZiIDnybG9dmDI2gMTa/oB3ZGW9T5Kkf2pLS1670n+cVDDr/w+yaH9eHw6E4HvN8R/dC7Oy8JsTiO8Hi1XsnbdnawSftXLXaCK4gTHcVYBAf5YLEjwe9MxZ1GDPcE2G83JQ+7XNgmvjsWyoqU13gHb4Cw1EJiEzchkBBgwyAxgTPyV3TgHtBnfITsZGCO3KFDF/V9uvW7t1b1qIS5jGrx8pZ1nqqX7nQlyrSnvCeQIMPhwjz5ULBAzN8R2YNor1ishBLQBsYjnNfU7mx1cSnUPVxnVJTMGYPpTJDUHVxbYUCODO6XZflIADZDxkgODXYBz0QgBNjxYkmvMYfA2QGbYjHhs0AnfwpZeOY/UqYzWYmLzqJi0XKm3fhUGWzIJJAFRCHRE4Rbbpet0SKCcWfTXlSWsoW0uD9umMWnF1hBAdKW4bZq19ku2OrZiFSFVtpzbcISdEKBr2rchHhZbsT5eAorMXmngVcKEXOOMU3yKDDN6Y1jPEu1QO0bjxsJmSdpxkwIAE6qoEUraLbhbUQVo/8s73TWHgaIMl4S/iNiokMImOEoPboFPlAuPV2GxGphq4Q8AQbETt2h1LKoIu9wJwwFnxhTZPEmjHsl2OnP+xI+kpYnUusywghKCNk5WaZpUB3Rt6aWDUDQi4zQMfMOZuX1DvSo60uDH1C3hdy95cwc1OIP4c8ODrkvpmU6g3GCUGpZOraKkvLdB/qEUEdAHkcOT1DcXVvFsEf7LBhxbErA7JIPHft7sr2liUH/09JLYVYuyAQLTaZUYwZtFBgGoa8M0f5S1v9NEUCIgLyF9Lo5yyG2ZvVDQOMQC0lbbWTQUjYjWU9kc5k9wj/BzSDVYu+DyyqUueC2C36HpkLHpLEtKqatDc36INtNj7NWoMebgAbdsjh0aAnV/1McwgHbG59YobeyqRiOfJ+fUUgVyYxoGbNJt3QMWLd8yfndpmtWwubaaLF9qHmwH5GONBLCyxpC4yz6kFbyXbrzMvDAnohLKgaimYQAn66Z88V65dG4sfWhQCVit9XzUqZRXejkTlwnREteDbKqe1XqYSNPxWTbtAaRKWhTpnf2ydlDnBZfA5CpsB0GTsxlN8i2na7c3RNVQ+0K8dC6ZFFZzJZmDu+zMihNYfIbtllTFtYSRoAb8Utk9F27VKBx8Ed0RvbM66HdnEFFYcsboeNPSJ2HwL5X2laKqOrAtt6/05V2WpGcBKubDFntWLj2LtwL7m3I+QFblEUD+g5nbwjNbbTJEePR16nl3gIRCdzuAEOP68acCMmCjbsqThTvC4zKSBAaDvgrEodnBSfW2QOdeHzHJiXZpehiopZolNvd9o4ipbbHsITulHFdNv4rI14NkPMeUEb7uPLHb2616HcrrjoOO2whhbFNhZ3Ak8lWmzc9fMl2bd865Si5hB3StG0VOIdcb6I1M/DxcSudLgzSwDDITHzKy4AS4g5BGA1tZ4dJL2sAodHQwwIQgW6EFicVGw4HY6e6UeCqbsT06coHGb1ZLCdZvtiPeo7dI+0VphPAYZgqc+ikPBIvwacNjgBKfcGGlA3GXIgJzsX2rRMEMc+2Y/AbskTPsjqFQW3wurC+aTZ3NrpF/KZCqwGF9lQUcd/mIeBySzu+cr+k9SBPCA9cmYN+A1io/8is232fHVxgAevgs0ADDiyR4EhNrgMPTyQD1W2GDaXeuUarlbCP1BsLV2GeDbZ+U+xJVQHBzimCp4TqGFUQIbvWlwHn4wA1qvlEmqGjMu7geuTse5Eiu3aWZQfETRXdDZ25Mpqj0eoMR75b2vGEF6lI9aUTzlqGTIczOfDt6nD89s3e6pLJXAIBxQb7nVcr5InobsWMADoPXbJdvtnhkVFEXfmtq/vqEQMYTNhSUVgRTDtNGkm8zpr02WUCRUFXB8CX0r6tscdEAKk9vVdtVTZShKrL3dsrYJ9bHzcuZR52ZgpCDd86PQTe2iO3FphCbjaZzF2FylMIZZgCz//C2nIQJemFnSv0E8EKdGgFkk2CjsO3nrszvAWSEKOPCq3osYM91NSfbkRx4sIQaPNrLuPgvTVQR4BQ+PUEjDVdZ3acGINxoox2MsP3bJXttgTjzBDNyK1H+XjUunIsxXKc2gIQaakEnctowbj4BNTnJ5f2B8ygsO7hONRsXGi4Wctrope2+ddShEfCsiUVBLAnZoDFr/AbV881INsoVkicMZKwiqGvThCx27DXxxkvUDIVT1paHrJXsvGkJPIVbcQW2aKRm9MX7K3ZVwhN7paYkPGoE0x5zxMrw6CoCmCq+NYVXOs8fXqRsGaI66gQO42GuoY6dmR/XajWGQKV41vhpkuLlnV0RV0v8nyHiyYCY5v2G94EctrhDZ5HPbbUkHTnWvpyX4qGlvL6zN7MNTj5vm1OvP64L3WNssYEafoHbst2WnzTEJ0O+4yx1q0QOTScrZ8FfJ626k/8+li4OZmEGBr+0kmTSTAvtTD3ezecro8Ien4UEAfm8O+cPPrzjTN2TUoiuJ+gCu3H7tXjl9vI46CRe0IXliWEW4yuSEv3nbThe/1WzPHyU3Dd29YWVLNYx4kkUA7kzIupP2xdQXgKJpb2bX7OM1qYJc0ec2b7CRVWxUxrY6UznH/dCwnfoFWUWbmhbpRfH0x4vC7T8ji0RvgMj0+UVrO43197/k8U5IsdJI4zuLEScLQ+iaRl4n7ghDnCTb64oLqm4f+5s57f424My30YxEt8MUwJCfpvZ88z/CbqAYiaZ0RfscUQOpGkLtvQf5/iHjALSldIK8Bpkj1w+d6fgfVqi4XWZX7+f/4+bbfQWWJoXmQnSLt+qbjI34b0ZhI1RrU8FuT9x1J9quIlllUPofUNHj4m7vw/l1yWtttQAVm8+2nNf4kea3dNovy3Brj333+lOZd81voC6Ii/yYC/Ef/0f9D+j87wIfliZv8E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2" descr="data:image/png;base64,iVBORw0KGgoAAAANSUhEUgAAAQEAAADECAMAAACoYGR8AAAAh1BMVEX///8AAAD8/Pz19fWIiIj4+Pjm5uaFhYXp6emKiorY2Njy8vLu7u7c3Ny7u7tYWFh2dnasrKxqamrGxsbOzs6fn59EREQtLS21tbWZmZmSkpKmpqZsbGyAgIA+Pj45OTlMTExbW1sZGRkmJiYODg4XFxdZWVliYmJ6enonJycyMjJISEgfHx9y6zYiAAAcsUlEQVR4nO1di5aiOrM2qCAod1AEVOzW0Vbf//lOLkAqISCgPd3/nF1rrz3tDZKi6qtrksnkP/qPfg1NM3dz+JNaPz2OHyMHlXQIf3ooP0MG4uQufno0P0CMAV/7/Yn+4fz0eP46RezZkz/1mPy50356SH+Z/lAOROzFnL5KfnZEf5l0pv+V+s/pq/U2mvOvrCwni39kcH+FMsaB+vXyVGLiZh3sMF3v9I3gB4f4zeSy+dqTSan+qzVS0D+Mj+UMiZQvtymFg8hrcmD+5DL/u7SqpphaM/LPw6GisAh9z7teZ0H56fWnx/l9FDUftxdnlmVHme/t6/f0nx7n9xF2iAuV3te0If87/vQwv5F8DPPsweeNyd+K3DPN9FR7C/8kYWOY4Mnm+M95Ws/9cXAvePKzmWkYJn7506P8Ttqi4IqnzOLi+axiwdf6cvGuu2DjGdgwbH94kN9KKfKI+E/LlyvZELqm+0/j4GRioh3BAR4M6Z7EgRv6HHdpPXX/eP6v556JfMIB+Nbc2W04GmIOjHIG7MrEXH45D0zkYA58yG/roeM4KwyCB8yBdMR1MyBHxq92KE2UXPCTVn9IFAIbwxFA6FdKlJqfNdD+TsJaYCC0V39IOLBDyB98VZ1rUTrRryzs+KW0RVe/1eATDlzGxIUB0AHMQP0Lff7aHGyCvERCQk6EA+s9Gjz4hWhRL/SNwheTsMvwd+hGiLEa+AMiEQ489sNlwBc5gNzJglqXzTX1HSfJ0qt7QL8l4rYQIgGy2mLRLHIxXIkbIUahVZkYQL8k6aIxDqhDH5o6PqPZ0Is+GrM9TSe2V+Xf0J6wqHhx5G+jG0rcNrgnCIE+sB4PoymOtBosIEo/t21d1xcODT/sl4f+JsrRLm5LhEboRIR3PfCSWLMUebbP1MZQuLLjG325e33obyKMWhipT8rP8MMkUKD+sOuS622TAxL9nrIMtgQ24vUCkb4QncrAWmKGcppquHlN+PtlMEgJO755W5koQNSwDawhxSglHCCO5tJUM2CwDoSYofk2+RbwwCrrtAGBTxNIQ4PDFMUp5RuR9FWgYMDAvKPGrBKh/TdU9DB38X9q98RGVwIELYFTG6UoIo++8jGsy4sMIL47oUe2XWO36v3+NTbNaZuknyh30HLQBUsOrOo3VqnAgMGxZu1jJpNlQH7/ZhgloVubg2IgazgQlBwQhhnWypAPzpiAmoY7J/IwJmHRRdgUuHf4yISbx9fBYltyQH7bcnzfsYYHA9oZyA9WyMtQmXxOe1o1UcvmGdEnMGjcjAObt4xtQmUUUEBE4t3phoThjPKzGPmkljzIfKfIwRy4v2VsVEQFcjA4vbuAobFLK6Mj7Bb6Q9UgRWY43JNso6PEgRsRinelFpZhbJpOhbVql+CKigsaVjLIUBopcGAcWbIpRUv7XQ0dWuWvmRrLjitnuWCB3hAnzkH7aCh2tFKJAkffTwMWXseT9XtanXTAVnYbT/m9HfuKOoukJAs9tIFi007lCFloYhNM+qRND6/7RczIXi6wdi5EQNF1g26uaZVjGODGYN5Oz2/S1dIXqB7OggmBjV63BxT9TCqoIfNaP3EozD9f1N1EHit+NIoq7YTR08YWNntxiJRKCawdAKqv+UQnChErXZi+ROSeJob0JInpZYsvAF5QRcqc1wCD+ED+7k1oVT4IMw7ZdMsIwZlnhAd3/DZxPUd4yUSTLvgfs87doSLgs6Rdhb41t5JSSU6D8noeykkwN3xYDdLAk/gk6DetXrkg+bAfETQTybbEnK4742Yf68UXhb7p0qJPgShK/9v46BzKsDKOuDvkYmQplqAPnn8yqsMFq+l5cRMuFJi3yoI5bL729qv6MN8PMYgrFnC/wWIlfHhazDztRBg18sYlTYgSuCfxUoF5r2yeS5A2gp2VtNGkv7atEcmHvqH/CpSgH8uEoKs2mW7rkd+2Y2OkpqOFDcHsUk6SKN9iJnwYkJf9pS1GB28Qy9oIZly/Jl9VuBWluXtMwxdCRAUH7jMjKMELS/BBZAAWkMMQqV6xfPnr6VAhzWjH7+tqU/VRGrM7W2WAIxt0kD7dmetBLo6LsEoNLrU0iWH1x9E9You9m7bW+QdTUwYuMwMjISsdpY1P9+bMHYTtJWK/nMlgztqjvCQZmdp1H07yFIOZQdrmmNfR5EBuzNa97btO5s3szMtteMwlZIH2HvuCeGjr92RKmXTdmbt3cneYAeZnxd9GweeBBWTTz8dzqAu19ks9e3WcZZZcK4cVTEJiodIIP6rpazhLM8Bokxqe5+1MPH9jtqlThbKOrE3DuPbCNau2UwfmTL6KhT7UJvLXMS7D5c9XMZGlbjfmjMwez9/YgAKyMP8Pl7TW7tHpGc81hb/2ajqrFCXm9ay4BxO8bhPm1aVmmMzZEf9p1h/Syu8xd4tN4eZEQsyiT0BOGZBbpCOxtiUv+oUL8SrJheaNi63vRPqrGZja4z64LoUtEG8z9uC5lyJCGPAcg/Va7G19VSV4XxUCdpXq4dhbwUyvvRdEQZusPgV5jWCIyWCioABhzHaHXpnfE3tYkSFc90XkvtOLEP96Hoppc0anVJ+Mio4JzbnDtc+kazB//Fx412tAMC1/fg+iA0WpQYD+jBtcReUYJ5aqAFtKgv+CVXCuXlBcHUUOUPAaiz4PkoTr+uSzMcDX1DUsZ9k6fyoI39KXt9iWd71ve6U8CQpcml1kLdW43jRvXlBF764klrSyQkclH0oiDyuT6zsvy4A2OfZjQfHuUuJwoikRVcfIa67bUm7EORrYFDpO4qd78YMfb9slHHA2qEGvFVDF7tT71oL8nIYmvOFPd6cRBVCZq1diOVt4zK4K7/SM5/ruP9ymK6cUSnrBKRSyNH9a84FRrShn/d3dJYMoa84eveITLkULaHZ8lcvKj4LBtDH7F4akNdNYnd+v8eJHFwaGCgaMRqe4canuQHte+aJ58zM7iv7Saq+mLSzGXqrRgPf8Wlbpjh6kZJ7PoNIYUPweTztp0GMzpUuau7rY1gqmHJ6mKavbw0Z5IJjp30BJUXnjkUEbK9tW2F8jfRcWMqrYdZzL7zD69h1m8H219KO82z4bK3YWZ4CmJwm3989/qldrO0oArkvgu1BP9u9LNLcRe+AR2b4lHQ89TiU/k4UUafdIh2h/qinTl8CjeiQT6/DNS97eE5uUds1qrtfqZ+kqN+ojkpXSnU8K1SLgt8HD6i1XqjL1CgbAPN5UD/3Um/mKbGH9u0CTszUrwgK0MaMV/dV8YTnZ7v4u1Xg5cUmpKtachC6WkirljgtY9v5wM1H66mT/qbHii7GA0PlR9+q+yUxGb9GBulp1mhybHCDyG5mK+FNKni9bQhRELGoC2UL+fku7Exbet2zqx12qc6OuR95bzZrvVh+mcAS1+Df4iE2MtQ2wBFyMWTZ7vKv9Obq/lgorCTpUChf72j5/SvBh2iyxum9Kg1n5GbZBdekd5fhpsH8LBggepSLh+JRcqNE2mXyq0odbsU236xIG3gGD8ZuSM82K9XASrD02K87t2S9ef3bOuxbOgWAwVcRFIq2NbeZEYeLHR/ED4WHskfWMAy+PHfN4/1ZHiNC2JdVQ0ocZCg+uWsTK6As4PDcVmgj0YpJdJ8g0fH8KJYEIhlyxfeTK4o2+/eDf4F9gi8o76DX1DYlvYb7JowTuK5NLVbMbprw1WRjynFrtPNP1xOjWuvD1FQYsYsJ0411VCuD/VU9wqhj3R6flqrf/qdNE6EDU6aJY8EjoPB4D9JjamPRtSZcld3ITHqcs4sPHBxzy020QwqpoeWBDYzJA7J0u525Ou7F+gBYadFRfr9RrZeJIJnmoFuDAV5/u2boDin4ZoSWq0G7uiyWmu+mMcGN1/8h+fnzrbn1c3iVohtnSngk3vZonwVMcYW4AV3VT6iM+53HU35ldOddSxgr/LS5wTVxADfEDqL39k+CVY3XRCAe+xLUokaKq5e4yx152ifTUdtJLFUq+e/rQDop57jmU2iGZnUp1zjbziCTEj0y1l/RwPXObZUniRBah0EkS7HHN8jtXxY0R9vAhB7qZ3AyInegLEMRuhmmsdqykHFkb1VKXRRJI+tCDDruk5zCGIaRWM1hsGIb+wPCcex1ixEZbnWHh7J7GDPUTCLIBy6UHmojqcaEPwbbCJPcYz7X6/bZzi9G57WyDL9RBxS4L9WFTGtjqyqMBXf12Z+yiLSIn3l23jtVwTcpmFrfPys+pHjlZOvOCY7E/FMfAM9LYDy19lL9nD/SS6nkKUAer0G1ewNzJhSzg3hRzwFMKpDfCib+5/Vk4dM1PNX7B2AEGnNTgs8hUvv7eF542zZTxLs+/QulgR6kcu2AGQGf7l1Kk/HYIC6AsEV2KaF51/XfEYLUevuqrfNLw2QEGqNaTzJ/s9VQAps2PaFsKy7F/DWsZB3vs/nxdhlYZ0/MI5GDD409Igwwomt9vRDgKAmIQoX3tWXs9XTlDfamnFI7bcoLeB4ZDAAOabsCyvbMWkgGvD2KLXQ8e6GfhUr0tsbMZ2b1CBRS8Bqspm0lcuYy22aVxEjp+aki4uK/xc4eEro6n2+CwZv7CSbSJRX/ZD9mST3QbWSomNwGKC5JjDQaInXUoT4QnqjtCer1CfwsdxH6sYzcmcowNNBa0PvcFl0RxR28FcAO6pkFXWGaAJlRLHrHCSGgOCCYr8d3QdYN/AHys/Xa8EpqXHLrU/xkc0q0LXjgGy4Y6AJqS5WjGgpFM+2Iz/SpfodQcsRXBTdRPVuriDunRBl3D18nJBsJRaMPzRqDTYtnOAKFVsbPSuaqf9j3b7TKr7PPEv1kIZuSSKCRBWib1QVnSfiu6TRHacH9rZZzQ6ZiNbR7RgA5Kn0ATcHwG6AsBEI5sVjQ6WopVqXss+y9yu0FIVriosdDaMliCyfsaqdfjnFCO59KqFB2Wy/t4KRb8wYmF32xMmiNajc+rgKdCXpY+iVRlEJc16l4hD6HVGbN/Hud/IX4ARfOzn4Axk5I6jl8XTr+qz1aZVEy9GY7NtJeoocgEUsc4CJfWorQyLsdEgGOpB/Y2VA64pm9EMIGSe+mHMzQaMiAzkBAd6dtGTuDgxY6Nv3sWTa5D9iEoAUNbhJlXc89t4AhYXnSiMnLeDkkoAjsoXhmqZk+nSyNRM0kVO3CnIXGTSTtWL1w6im9/kqabWRKn1wJo1s1UZAsFd80oGR+EfbMFwAyIcg43S+qrWsRBKZoepIxoS8c7I5nksCtpVO/WjvrJir098SSrenxNh2fktaXd4mTewTiBpE/hZXvbGCICq+aSL1WRcOWYotg3KrZw1cQlxorSAsXSXvVov5rYWz6t0+ZwP1CGq31S7u8J8AG7yfa9XQ0yibRh2Dq2ndbD2CuF/9HgwAcBuH2+ZTtLblubmxP5h+hC5qI7iZF7wJqrW1b4bVMoAXDdmqJlviRNj5Lt1T1cTJ+10JPodqGovhfdjJvbUYFuROiLw2FdFG4pf1+XetjhRrYMnNQtTm6Q554Hs3mKB6kBEBBSRVAD24LUhS9FhbeMHkvVWKCGymNMOylHO59/D2ATjkMWUXoj/YltNu5p1wsjtQ7VmigcGmQ9/Z2VqjoLaYugohuzR9UhR+kWWBxZsB9phM5tv1UOpUF3ZdzAgxmoYpABKvjUMtmBg6TMpD3103IUbuHdyHM9VSHZzJlaHUHws7kz11RpCLjLBwcI9ViRfVy17AVeUcsq5aI7OcA4wE09bcERD/5rxeNnHKDIrE6j1bIG/R3gYZ6b4GuP6TVk1Hm6VI6ireA5EVB1PeDstUqR1nrHkqh30gIipd2C4RBQgU0jiO2ZLGyj9k4kIgORYDRJUfNsmNdLEAT5vStX0Nn8hskjetm6wyPjMXAfAY4dGl5lw/BuAiNzwiQz8y5kuHC9oVvZqcTZkzlAZbEwySYU5Hy7jib0ZxygfV4tiQ2N2X0gIKAD7iAPdCWaubMntMKsQrONC9pEP9Yv9mpxNFAkcYAKqGvOzB0xWB1Z02daQOfULn2Z4CpNuQNxlxkgrcNWqWWkrChQ9Y+4l/qhWgWUotiSOEBndl5T17gDRu0nZYyC6nVr0lXDZgdMlaeKZD92eYdXzdtGNG8YytuSSD3+zwLIfohljPVxSC3Xqew6LmhlwFLOODSJ7tjZtVBsCaQSbL0pfUtIQWzogCI/URZrHaFFBFoZobXwHguSEKHNpDlOlj9uax3Vwj7eIO1+7rmHN49opEyJuKCVTapUikPa5ALPe8uqIp5guUn5s13QULChHovQydTxkF6WsB8+dKFVHCAuY7+iGh/4GWqNJi5E3+uAAS7hb9EI2qfH8stFQ/3mvii2eXUOJwYro3caIjRKwHLDGgmbJ1kxohXsXs1AICco+gGCBsyYMau+7NAW52aHd30xBYbbslPp+dEc45G57ZWJsuNKWW8lmrBXmSXtDFKSRdJyfdZyAEdAlEWhXhBypjDU3M/Ji2b4NK+GqQwtrQZ+f2zQyX4SQy4if1cD8p6DKYuMsMtkqRxWyoEeW/tpHL9ExYYF7UMp76SY4Zrm7vigXw+VYF1Zz706s1Ul/SF7H+i8dy+7NI0z3wlpayFZyeH7cXp1YQToOVBMj/Q9ar2WScNrpfuzFM85wM2AKLcQbetzhQK6ceZsZpr5CT2mGMJUD68uhrfF9VOpqW7do0EBPYJMxt4yGq1e2olwWboG5Lkt4HlxQaDnEANrxxI/84dpXI7HYGca5Ow5X+1zaRVbvfY02zRMuZ/wLOpw1TvklsEstBlTKzHdAwVHYwPZ00Y8IBawaAXxlcsGVqy8RPTb1TijSG+DmlqFuksYi3B7IeNsDS42FzOxWsvOpSsv4jGNI7SF7hYUHJ5kznmyVZiIDnybG9dmDI2gMTa/oB3ZGW9T5Kkf2pLS1670n+cVDDr/w+yaH9eHw6E4HvN8R/dC7Oy8JsTiO8Hi1XsnbdnawSftXLXaCK4gTHcVYBAf5YLEjwe9MxZ1GDPcE2G83JQ+7XNgmvjsWyoqU13gHb4Cw1EJiEzchkBBgwyAxgTPyV3TgHtBnfITsZGCO3KFDF/V9uvW7t1b1qIS5jGrx8pZ1nqqX7nQlyrSnvCeQIMPhwjz5ULBAzN8R2YNor1ishBLQBsYjnNfU7mx1cSnUPVxnVJTMGYPpTJDUHVxbYUCODO6XZflIADZDxkgODXYBz0QgBNjxYkmvMYfA2QGbYjHhs0AnfwpZeOY/UqYzWYmLzqJi0XKm3fhUGWzIJJAFRCHRE4Rbbpet0SKCcWfTXlSWsoW0uD9umMWnF1hBAdKW4bZq19ku2OrZiFSFVtpzbcISdEKBr2rchHhZbsT5eAorMXmngVcKEXOOMU3yKDDN6Y1jPEu1QO0bjxsJmSdpxkwIAE6qoEUraLbhbUQVo/8s73TWHgaIMl4S/iNiokMImOEoPboFPlAuPV2GxGphq4Q8AQbETt2h1LKoIu9wJwwFnxhTZPEmjHsl2OnP+xI+kpYnUusywghKCNk5WaZpUB3Rt6aWDUDQi4zQMfMOZuX1DvSo60uDH1C3hdy95cwc1OIP4c8ODrkvpmU6g3GCUGpZOraKkvLdB/qEUEdAHkcOT1DcXVvFsEf7LBhxbErA7JIPHft7sr2liUH/09JLYVYuyAQLTaZUYwZtFBgGoa8M0f5S1v9NEUCIgLyF9Lo5yyG2ZvVDQOMQC0lbbWTQUjYjWU9kc5k9wj/BzSDVYu+DyyqUueC2C36HpkLHpLEtKqatDc36INtNj7NWoMebgAbdsjh0aAnV/1McwgHbG59YobeyqRiOfJ+fUUgVyYxoGbNJt3QMWLd8yfndpmtWwubaaLF9qHmwH5GONBLCyxpC4yz6kFbyXbrzMvDAnohLKgaimYQAn66Z88V65dG4sfWhQCVit9XzUqZRXejkTlwnREteDbKqe1XqYSNPxWTbtAaRKWhTpnf2ydlDnBZfA5CpsB0GTsxlN8i2na7c3RNVQ+0K8dC6ZFFZzJZmDu+zMihNYfIbtllTFtYSRoAb8Utk9F27VKBx8Ed0RvbM66HdnEFFYcsboeNPSJ2HwL5X2laKqOrAtt6/05V2WpGcBKubDFntWLj2LtwL7m3I+QFblEUD+g5nbwjNbbTJEePR16nl3gIRCdzuAEOP68acCMmCjbsqThTvC4zKSBAaDvgrEodnBSfW2QOdeHzHJiXZpehiopZolNvd9o4ipbbHsITulHFdNv4rI14NkPMeUEb7uPLHb2616HcrrjoOO2whhbFNhZ3Ak8lWmzc9fMl2bd865Si5hB3StG0VOIdcb6I1M/DxcSudLgzSwDDITHzKy4AS4g5BGA1tZ4dJL2sAodHQwwIQgW6EFicVGw4HY6e6UeCqbsT06coHGb1ZLCdZvtiPeo7dI+0VphPAYZgqc+ikPBIvwacNjgBKfcGGlA3GXIgJzsX2rRMEMc+2Y/AbskTPsjqFQW3wurC+aTZ3NrpF/KZCqwGF9lQUcd/mIeBySzu+cr+k9SBPCA9cmYN+A1io/8is232fHVxgAevgs0ADDiyR4EhNrgMPTyQD1W2GDaXeuUarlbCP1BsLV2GeDbZ+U+xJVQHBzimCp4TqGFUQIbvWlwHn4wA1qvlEmqGjMu7geuTse5Eiu3aWZQfETRXdDZ25Mpqj0eoMR75b2vGEF6lI9aUTzlqGTIczOfDt6nD89s3e6pLJXAIBxQb7nVcr5InobsWMADoPXbJdvtnhkVFEXfmtq/vqEQMYTNhSUVgRTDtNGkm8zpr02WUCRUFXB8CX0r6tscdEAKk9vVdtVTZShKrL3dsrYJ9bHzcuZR52ZgpCDd86PQTe2iO3FphCbjaZzF2FylMIZZgCz//C2nIQJemFnSv0E8EKdGgFkk2CjsO3nrszvAWSEKOPCq3osYM91NSfbkRx4sIQaPNrLuPgvTVQR4BQ+PUEjDVdZ3acGINxoox2MsP3bJXttgTjzBDNyK1H+XjUunIsxXKc2gIQaakEnctowbj4BNTnJ5f2B8ygsO7hONRsXGi4Wctrope2+ddShEfCsiUVBLAnZoDFr/AbV881INsoVkicMZKwiqGvThCx27DXxxkvUDIVT1paHrJXsvGkJPIVbcQW2aKRm9MX7K3ZVwhN7paYkPGoE0x5zxMrw6CoCmCq+NYVXOs8fXqRsGaI66gQO42GuoY6dmR/XajWGQKV41vhpkuLlnV0RV0v8nyHiyYCY5v2G94EctrhDZ5HPbbUkHTnWvpyX4qGlvL6zN7MNTj5vm1OvP64L3WNssYEafoHbst2WnzTEJ0O+4yx1q0QOTScrZ8FfJ626k/8+li4OZmEGBr+0kmTSTAvtTD3ezecro8Ien4UEAfm8O+cPPrzjTN2TUoiuJ+gCu3H7tXjl9vI46CRe0IXliWEW4yuSEv3nbThe/1WzPHyU3Dd29YWVLNYx4kkUA7kzIupP2xdQXgKJpb2bX7OM1qYJc0ec2b7CRVWxUxrY6UznH/dCwnfoFWUWbmhbpRfH0x4vC7T8ji0RvgMj0+UVrO43197/k8U5IsdJI4zuLEScLQ+iaRl4n7ghDnCTb64oLqm4f+5s57f424My30YxEt8MUwJCfpvZ88z/CbqAYiaZ0RfscUQOpGkLtvQf5/iHjALSldIK8Bpkj1w+d6fgfVqi4XWZX7+f/4+bbfQWWJoXmQnSLt+qbjI34b0ZhI1RrU8FuT9x1J9quIlllUPofUNHj4m7vw/l1yWtttQAVm8+2nNf4kea3dNovy3Brj333+lOZd81voC6Ii/yYC/Ef/0f9D+j87wIfliZv8E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6" name="Picture 14" descr="http://gazi.edu.tr/upload/664/2014/7/14/1a8f10860de7f0f3d584d18199d322d3dffa95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755625"/>
            <a:ext cx="1917849" cy="1462574"/>
          </a:xfrm>
          <a:prstGeom prst="rect">
            <a:avLst/>
          </a:prstGeom>
          <a:noFill/>
          <a:extLst>
            <a:ext uri="{909E8E84-426E-40DD-AFC4-6F175D3DCCD1}">
              <a14:hiddenFill xmlns:a14="http://schemas.microsoft.com/office/drawing/2010/main" xmlns="">
                <a:solidFill>
                  <a:srgbClr val="FFFFFF"/>
                </a:solidFill>
              </a14:hiddenFill>
            </a:ext>
          </a:extLst>
        </p:spPr>
      </p:pic>
      <p:pic>
        <p:nvPicPr>
          <p:cNvPr id="8210" name="Picture 18" descr="http://img.sizcene.com/doga_2833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755625"/>
            <a:ext cx="3024336" cy="13780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592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456059"/>
            <a:ext cx="8208912" cy="3508977"/>
          </a:xfrm>
        </p:spPr>
        <p:txBody>
          <a:bodyPr/>
          <a:lstStyle/>
          <a:p>
            <a:r>
              <a:rPr lang="tr-TR" b="1" dirty="0">
                <a:solidFill>
                  <a:srgbClr val="00B0F0"/>
                </a:solidFill>
              </a:rPr>
              <a:t>Ailelerin fark etmesi gereken çocuğun çok da yatkınlığı ya da merakı olmadığı halde, bir konuda bir şeyler öğrenme konusunda ne kadar çaba gösterdiğidir. </a:t>
            </a:r>
            <a:r>
              <a:rPr lang="tr-TR" dirty="0"/>
              <a:t>Çocuk o dersi önemser ve anlamak için elinden geleni yaparsa, çaba gösterirse artık getirdiği karne notunun pek de önemi kalmaz, kalmamalıdır.</a:t>
            </a:r>
          </a:p>
          <a:p>
            <a:endParaRPr lang="tr-TR" dirty="0"/>
          </a:p>
        </p:txBody>
      </p:sp>
      <p:pic>
        <p:nvPicPr>
          <p:cNvPr id="9218" name="Picture 2" descr="http://www.gaussegitim.com/uploads/static/5155f5563c55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04664"/>
            <a:ext cx="3888432" cy="2016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0381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778</TotalTime>
  <Words>2431</Words>
  <Application>Microsoft Office PowerPoint</Application>
  <PresentationFormat>Ekran Gösterisi (4:3)</PresentationFormat>
  <Paragraphs>82</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Austin</vt:lpstr>
      <vt:lpstr>Slayt 1</vt:lpstr>
      <vt:lpstr>Slayt 2</vt:lpstr>
      <vt:lpstr>Karne nedir?</vt:lpstr>
      <vt:lpstr>Slayt 4</vt:lpstr>
      <vt:lpstr>Slayt 5</vt:lpstr>
      <vt:lpstr>Bir karnenin iyi veya kötü olması neye göre değerlendirilir?</vt:lpstr>
      <vt:lpstr>Slayt 7</vt:lpstr>
      <vt:lpstr>Slayt 8</vt:lpstr>
      <vt:lpstr>Slayt 9</vt:lpstr>
      <vt:lpstr>Slayt 10</vt:lpstr>
      <vt:lpstr>Slayt 11</vt:lpstr>
      <vt:lpstr>Slayt 12</vt:lpstr>
      <vt:lpstr>Slayt 13</vt:lpstr>
      <vt:lpstr>İyi karne nedir?</vt:lpstr>
      <vt:lpstr>Slayt 15</vt:lpstr>
      <vt:lpstr>Slayt 16</vt:lpstr>
      <vt:lpstr>Slayt 17</vt:lpstr>
      <vt:lpstr>Neden her çocuk yüksek notlarla dolu karne getiremez?</vt:lpstr>
      <vt:lpstr>Slayt 19</vt:lpstr>
      <vt:lpstr>Slayt 20</vt:lpstr>
      <vt:lpstr>Slayt 21</vt:lpstr>
      <vt:lpstr>Slayt 22</vt:lpstr>
      <vt:lpstr>Slayt 23</vt:lpstr>
      <vt:lpstr>Karneye yaklaşımımız nasıl olmalı? </vt:lpstr>
      <vt:lpstr>Slayt 25</vt:lpstr>
      <vt:lpstr>Slayt 26</vt:lpstr>
      <vt:lpstr>Slayt 27</vt:lpstr>
      <vt:lpstr>Slayt 28</vt:lpstr>
      <vt:lpstr>ÖNERİLER</vt:lpstr>
      <vt:lpstr>Slayt 30</vt:lpstr>
      <vt:lpstr>Anne baba tutumları başarıyı etkiliyor!</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Tatil nasıl değerlendirilmeli?</vt:lpstr>
      <vt:lpstr>Slayt 52</vt:lpstr>
      <vt:lpstr>Slayt 53</vt:lpstr>
      <vt:lpstr>Slayt 54</vt:lpstr>
      <vt:lpstr>Slayt 55</vt:lpstr>
      <vt:lpstr>Unutmayın!..</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kemal başkan</cp:lastModifiedBy>
  <cp:revision>46</cp:revision>
  <dcterms:created xsi:type="dcterms:W3CDTF">2015-05-05T10:20:41Z</dcterms:created>
  <dcterms:modified xsi:type="dcterms:W3CDTF">2015-05-15T11:40:45Z</dcterms:modified>
</cp:coreProperties>
</file>